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938"/>
    <a:srgbClr val="4A5164"/>
    <a:srgbClr val="984E44"/>
    <a:srgbClr val="C9DAE6"/>
    <a:srgbClr val="E6E6E6"/>
    <a:srgbClr val="D84128"/>
    <a:srgbClr val="FFFFFF"/>
    <a:srgbClr val="2E2734"/>
    <a:srgbClr val="8B4E4D"/>
    <a:srgbClr val="28C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>
      <p:cViewPr>
        <p:scale>
          <a:sx n="75" d="100"/>
          <a:sy n="75" d="100"/>
        </p:scale>
        <p:origin x="2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6629F-9CB4-09AE-3780-181C2D8AA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E4C40C-EE59-E786-30B4-5E0EA93FA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31CE3-037E-2E6E-6E22-EBD6FC679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74C2A-32A4-8625-E0CA-5F3F1EED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253D4-61A1-C726-9555-76E3093D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27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EC391-67AF-8033-3E05-593EA056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C77F18-8236-79D6-3CD3-225A324E7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D6420-10FF-6F01-BCA7-5C44F55B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7BD122-CC54-143B-92D3-C52D0FA8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141A0-D4B1-EB32-B0D8-4111EF1A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54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6F3764-EAC9-2665-18FF-9AC15EC92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8F87A-F084-B6A2-10B6-691CDEE85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0EC99-8F6F-40DF-E999-1C7FE85D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BFB57-7F02-DBB8-1E56-01EB82E22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EEFB1-69D3-F7B5-C6A9-B19C553B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84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BB3EE-F6AE-5934-D3EE-21DC8449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4FB32-46E1-FF5D-F266-1E2922A77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A6AEB-BA59-32A1-0929-7C5266C2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C281BA-E9D8-44DF-BBF0-BA7303C92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01F04-45E6-9298-4607-74B9B294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FD7AA-C548-12F8-886C-CE2194554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56A984-2252-8EAF-76BB-C5B6EF1A1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259B77-474B-F8BB-234F-39602D6F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A9000D-9FB5-3D22-299B-07AF9FD9B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7E405-C40D-EAD9-9413-DDDB2C48D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0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33FFC-8DED-D119-A273-463F4CC2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F0BBAD-7361-B21E-F578-244DFCEA8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C84E8E-895B-3BFB-ABE7-B14B3FF3A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E56AC-B067-F382-F0AA-B3C4E40A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B20331-4AE3-6480-EF58-7DE568BF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70C593-1529-4933-86C9-CFAB1942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7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46BD7-6BA7-7FF4-BE43-30B1D79B4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10B0B-B2C9-E8A3-DA88-80B3057F2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1BF4E4-AE4E-1D50-A6A2-336012970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7E1AA3-9DA2-D489-C40B-3CCBF11B5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2C1C73-53EE-AB08-0FE8-8389B409F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78A0AD-EA73-3096-DD05-8D16C673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2E5000-4B95-38D9-A573-D64692C9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1D2A64-F509-CE5E-EF59-69291102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4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8F7DF-069E-2F97-C950-91AC673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1D73E5-9FBD-9A1C-1DEF-9A68C62B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3B074F-1FC6-34E6-815A-EEC47DD4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B9EF8D-E688-2983-0D9B-9C0F74E1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10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B0D194-2FDB-2F6D-ED9C-304F7E63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EAD8D8-193D-6390-AB93-FBE8608E8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A4167-F3E3-BB50-8F35-FC5EBB52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39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73C0D-13DE-6D0D-C9C7-B565E5A7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A9FED7-FB91-33A2-6A14-4F2A61CBB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1C2923-3581-5E5C-3D81-A878ADF61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9E50F7-02AA-F858-715D-6AF63E5F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4E6D92-00AF-C1CF-4BFA-E02D603F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F1E31B-F298-AF0F-C4D4-2E4506C0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5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65289-EFF6-8E32-D908-D2607442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741636-9A63-2F9B-1440-B0A13B082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061CA-8E31-1D72-9DC1-391D22E2E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D5A09-D792-A9A3-F813-C8C4BE82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F4BD62-D29B-93BE-7E4E-5E2150DE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A700FA-B5A1-C0FB-DACD-55596379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2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56DBD9-A89D-FC76-72ED-885602E7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B88C3F-D81B-C761-F4F7-6628D0A98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1F96D-CA07-6D8C-0A9C-1A6C08736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5D876-E460-49F8-969C-A77BD0D9DA69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55187A-5CEF-00F6-C753-8F3F02B15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0B1F25-787F-8873-0D68-EC94EA6E4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085DF-40CA-4D00-8E8C-C5AB33433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5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23A9A8-9F75-3EE9-AECB-D38A13EF7287}"/>
              </a:ext>
            </a:extLst>
          </p:cNvPr>
          <p:cNvSpPr/>
          <p:nvPr/>
        </p:nvSpPr>
        <p:spPr>
          <a:xfrm>
            <a:off x="1620931" y="5086685"/>
            <a:ext cx="5717926" cy="493060"/>
          </a:xfrm>
          <a:prstGeom prst="rect">
            <a:avLst/>
          </a:prstGeom>
          <a:solidFill>
            <a:srgbClr val="ECA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6CADCD-BF32-6993-88B1-8D6AB6CF60B3}"/>
              </a:ext>
            </a:extLst>
          </p:cNvPr>
          <p:cNvSpPr/>
          <p:nvPr/>
        </p:nvSpPr>
        <p:spPr>
          <a:xfrm>
            <a:off x="1544731" y="5000960"/>
            <a:ext cx="5717926" cy="493060"/>
          </a:xfrm>
          <a:prstGeom prst="rect">
            <a:avLst/>
          </a:prstGeom>
          <a:solidFill>
            <a:srgbClr val="D84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휴대폰, 전화, 손, 전자기기이(가) 표시된 사진&#10;&#10;자동 생성된 설명">
            <a:extLst>
              <a:ext uri="{FF2B5EF4-FFF2-40B4-BE49-F238E27FC236}">
                <a16:creationId xmlns:a16="http://schemas.microsoft.com/office/drawing/2014/main" id="{4AFD1C30-D8AD-2B7D-6387-615C36267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669" y="-2205166"/>
            <a:ext cx="12874715" cy="1072893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5259F2-C403-45D6-B7DB-A3111D1E2A23}"/>
              </a:ext>
            </a:extLst>
          </p:cNvPr>
          <p:cNvGrpSpPr/>
          <p:nvPr/>
        </p:nvGrpSpPr>
        <p:grpSpPr>
          <a:xfrm>
            <a:off x="842667" y="901687"/>
            <a:ext cx="1404127" cy="1300669"/>
            <a:chOff x="7557857" y="3668083"/>
            <a:chExt cx="1729667" cy="1602223"/>
          </a:xfrm>
        </p:grpSpPr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9B1F0897-EB26-4E0D-BB25-D9A62C7B7BDA}"/>
                </a:ext>
              </a:extLst>
            </p:cNvPr>
            <p:cNvSpPr/>
            <p:nvPr/>
          </p:nvSpPr>
          <p:spPr>
            <a:xfrm rot="10800000">
              <a:off x="8164920" y="4781328"/>
              <a:ext cx="515537" cy="488978"/>
            </a:xfrm>
            <a:prstGeom prst="triangle">
              <a:avLst/>
            </a:prstGeom>
            <a:solidFill>
              <a:srgbClr val="D84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10B9B0A-C0C6-4A19-8E97-5A3D096481AD}"/>
                </a:ext>
              </a:extLst>
            </p:cNvPr>
            <p:cNvSpPr/>
            <p:nvPr/>
          </p:nvSpPr>
          <p:spPr>
            <a:xfrm>
              <a:off x="7557857" y="3668083"/>
              <a:ext cx="1729667" cy="1272346"/>
            </a:xfrm>
            <a:prstGeom prst="roundRect">
              <a:avLst>
                <a:gd name="adj" fmla="val 14271"/>
              </a:avLst>
            </a:prstGeom>
            <a:solidFill>
              <a:srgbClr val="D84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" name="하트 7">
              <a:extLst>
                <a:ext uri="{FF2B5EF4-FFF2-40B4-BE49-F238E27FC236}">
                  <a16:creationId xmlns:a16="http://schemas.microsoft.com/office/drawing/2014/main" id="{2FE1865D-245B-4648-B2CA-FB3FE8FE783A}"/>
                </a:ext>
              </a:extLst>
            </p:cNvPr>
            <p:cNvSpPr/>
            <p:nvPr/>
          </p:nvSpPr>
          <p:spPr>
            <a:xfrm>
              <a:off x="8102288" y="4017746"/>
              <a:ext cx="640803" cy="576798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382F32-809C-96CC-AD99-F96A1C80CA7C}"/>
              </a:ext>
            </a:extLst>
          </p:cNvPr>
          <p:cNvSpPr txBox="1"/>
          <p:nvPr/>
        </p:nvSpPr>
        <p:spPr>
          <a:xfrm>
            <a:off x="1543747" y="2127116"/>
            <a:ext cx="51703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My Style Manager</a:t>
            </a:r>
            <a:endParaRPr lang="ko-KR" altLang="en-US" sz="8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79472-5457-EFFC-5344-41FBC159F788}"/>
              </a:ext>
            </a:extLst>
          </p:cNvPr>
          <p:cNvSpPr txBox="1"/>
          <p:nvPr/>
        </p:nvSpPr>
        <p:spPr>
          <a:xfrm>
            <a:off x="1543747" y="5037910"/>
            <a:ext cx="5738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Autoencoder</a:t>
            </a:r>
            <a:r>
              <a:rPr lang="ko-KR" altLang="en-US" sz="20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와 추천 시스템을 활용한 코디 추천 모델</a:t>
            </a:r>
          </a:p>
        </p:txBody>
      </p:sp>
    </p:spTree>
    <p:extLst>
      <p:ext uri="{BB962C8B-B14F-4D97-AF65-F5344CB8AC3E}">
        <p14:creationId xmlns:p14="http://schemas.microsoft.com/office/powerpoint/2010/main" val="51590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197164"/>
            <a:ext cx="67995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  <a:cs typeface="+mn-cs"/>
              </a:rPr>
              <a:t>모델링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4" panose="02020600000000000000" pitchFamily="18" charset="-127"/>
                <a:ea typeface="a고딕14" panose="02020600000000000000" pitchFamily="18" charset="-127"/>
                <a:cs typeface="+mn-cs"/>
              </a:rPr>
              <a:t>Image based Fashion Recommendation System (64x64 Ver)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4" panose="02020600000000000000" pitchFamily="18" charset="-127"/>
              <a:ea typeface="a고딕14" panose="02020600000000000000" pitchFamily="18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1A44A-363A-D45F-08BC-850BC495401A}"/>
              </a:ext>
            </a:extLst>
          </p:cNvPr>
          <p:cNvSpPr txBox="1"/>
          <p:nvPr/>
        </p:nvSpPr>
        <p:spPr>
          <a:xfrm>
            <a:off x="944879" y="1767056"/>
            <a:ext cx="2492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고딕16" panose="02020600000000000000" pitchFamily="18" charset="-127"/>
                <a:ea typeface="a고딕16" panose="02020600000000000000" pitchFamily="18" charset="-127"/>
              </a:rPr>
              <a:t>Latent Feature Space </a:t>
            </a:r>
            <a:endParaRPr lang="ko-KR" altLang="en-US" sz="14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ECF1655-F4AD-FC70-DB0B-5E8065869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79" y="2174179"/>
            <a:ext cx="8935660" cy="21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32FA354-21A4-05BD-C3C4-9ED7568D3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042" y="4490780"/>
            <a:ext cx="87426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※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By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Projecting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Images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as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low-dimensional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Features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Easy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to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develop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Recommendation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System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such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as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Similarity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Calculations</a:t>
            </a:r>
            <a:endParaRPr kumimoji="0" lang="ko-KR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3C197F-1F7B-4B56-F75B-692530395445}"/>
              </a:ext>
            </a:extLst>
          </p:cNvPr>
          <p:cNvSpPr txBox="1"/>
          <p:nvPr/>
        </p:nvSpPr>
        <p:spPr>
          <a:xfrm>
            <a:off x="3616959" y="5351344"/>
            <a:ext cx="7975601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Autoencoder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를 활용하여 최종적으로 도출해낸 </a:t>
            </a:r>
            <a:r>
              <a:rPr lang="ko-KR" altLang="en-US" sz="1600" dirty="0">
                <a:solidFill>
                  <a:srgbClr val="D84128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학습 데이터셋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의 </a:t>
            </a:r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8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가지 </a:t>
            </a:r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feature component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  <a:sym typeface="Wingdings" panose="05000000000000000000" pitchFamily="2" charset="2"/>
              </a:rPr>
              <a:t>이후</a:t>
            </a:r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D84128"/>
                </a:solidFill>
                <a:latin typeface="a고딕16" panose="02020600000000000000" pitchFamily="18" charset="-127"/>
                <a:ea typeface="a고딕16" panose="02020600000000000000" pitchFamily="18" charset="-127"/>
                <a:sym typeface="Wingdings" panose="05000000000000000000" pitchFamily="2" charset="2"/>
              </a:rPr>
              <a:t>사용자로부터 받는 입력 이미지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feature component </a:t>
            </a:r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와 비교할 예정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51349E-2353-32E1-4F26-2B4E23BD6A25}"/>
              </a:ext>
            </a:extLst>
          </p:cNvPr>
          <p:cNvSpPr/>
          <p:nvPr/>
        </p:nvSpPr>
        <p:spPr>
          <a:xfrm>
            <a:off x="944879" y="1274603"/>
            <a:ext cx="26339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D4EFC-8EAF-BCE7-DC54-A7CA44E1BAB6}"/>
              </a:ext>
            </a:extLst>
          </p:cNvPr>
          <p:cNvSpPr txBox="1"/>
          <p:nvPr/>
        </p:nvSpPr>
        <p:spPr>
          <a:xfrm>
            <a:off x="944879" y="1273260"/>
            <a:ext cx="2705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Latent Space Projection</a:t>
            </a:r>
            <a:endParaRPr lang="ko-KR" altLang="en-US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6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197164"/>
            <a:ext cx="67995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  <a:cs typeface="+mn-cs"/>
              </a:rPr>
              <a:t>모델링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4" panose="02020600000000000000" pitchFamily="18" charset="-127"/>
                <a:ea typeface="a고딕14" panose="02020600000000000000" pitchFamily="18" charset="-127"/>
                <a:cs typeface="+mn-cs"/>
              </a:rPr>
              <a:t>Image based Fashion Recommendation System (64x64 Ver)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4" panose="02020600000000000000" pitchFamily="18" charset="-127"/>
              <a:ea typeface="a고딕14" panose="02020600000000000000" pitchFamily="18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4EAB0-6F28-1C49-351C-873A0C9AEBDB}"/>
              </a:ext>
            </a:extLst>
          </p:cNvPr>
          <p:cNvSpPr txBox="1"/>
          <p:nvPr/>
        </p:nvSpPr>
        <p:spPr>
          <a:xfrm>
            <a:off x="602481" y="2751490"/>
            <a:ext cx="192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Sample Images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EFBB8DC-28A7-D8DB-5906-5B4F9C356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82" y="3127238"/>
            <a:ext cx="21621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FC0EE1-78D5-5B74-338A-DDE5832351E9}"/>
              </a:ext>
            </a:extLst>
          </p:cNvPr>
          <p:cNvSpPr txBox="1"/>
          <p:nvPr/>
        </p:nvSpPr>
        <p:spPr>
          <a:xfrm>
            <a:off x="3472066" y="2015279"/>
            <a:ext cx="2000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Cosine Similarity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2C47F440-4A2D-6557-5388-4B4BE15F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179" y="2432604"/>
            <a:ext cx="2713386" cy="229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6499145D-6AF8-4CB8-79B9-6A390848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61" y="4926481"/>
            <a:ext cx="2732087" cy="122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F39631-33A1-774C-42FD-33C2946FFAF2}"/>
              </a:ext>
            </a:extLst>
          </p:cNvPr>
          <p:cNvSpPr txBox="1"/>
          <p:nvPr/>
        </p:nvSpPr>
        <p:spPr>
          <a:xfrm>
            <a:off x="5736806" y="2019354"/>
            <a:ext cx="2520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Euclidean Distance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1274" name="Picture 10">
            <a:extLst>
              <a:ext uri="{FF2B5EF4-FFF2-40B4-BE49-F238E27FC236}">
                <a16:creationId xmlns:a16="http://schemas.microsoft.com/office/drawing/2014/main" id="{003E9B3A-8F7A-910B-3A47-751327F0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80" y="2432604"/>
            <a:ext cx="2804085" cy="23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04470D62-82BF-F4AF-8246-BCD8A1CD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80" y="4906036"/>
            <a:ext cx="2732087" cy="122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3230A6-6E64-31C5-FA5A-5A350BDB3551}"/>
              </a:ext>
            </a:extLst>
          </p:cNvPr>
          <p:cNvSpPr txBox="1"/>
          <p:nvPr/>
        </p:nvSpPr>
        <p:spPr>
          <a:xfrm>
            <a:off x="8911358" y="2015279"/>
            <a:ext cx="2276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Pearson Similarity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1278" name="Picture 14">
            <a:extLst>
              <a:ext uri="{FF2B5EF4-FFF2-40B4-BE49-F238E27FC236}">
                <a16:creationId xmlns:a16="http://schemas.microsoft.com/office/drawing/2014/main" id="{50A34161-B784-4484-7619-59B4DE1D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358" y="2408395"/>
            <a:ext cx="2707394" cy="23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>
            <a:extLst>
              <a:ext uri="{FF2B5EF4-FFF2-40B4-BE49-F238E27FC236}">
                <a16:creationId xmlns:a16="http://schemas.microsoft.com/office/drawing/2014/main" id="{9F4DCB7C-E1CD-9027-96B7-640EEA22A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663" y="4899923"/>
            <a:ext cx="2732089" cy="122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5439D8-2136-547C-5B93-27F81DD1A1B3}"/>
              </a:ext>
            </a:extLst>
          </p:cNvPr>
          <p:cNvSpPr/>
          <p:nvPr/>
        </p:nvSpPr>
        <p:spPr>
          <a:xfrm>
            <a:off x="602481" y="1263134"/>
            <a:ext cx="4680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66A71-15B3-15FD-AE66-14F050421F21}"/>
              </a:ext>
            </a:extLst>
          </p:cNvPr>
          <p:cNvSpPr txBox="1"/>
          <p:nvPr/>
        </p:nvSpPr>
        <p:spPr>
          <a:xfrm>
            <a:off x="576580" y="1263134"/>
            <a:ext cx="487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Similarity Calculation &amp; Top 10 item Return</a:t>
            </a:r>
            <a:endParaRPr lang="ko-KR" altLang="en-US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05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197164"/>
            <a:ext cx="67995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  <a:cs typeface="+mn-cs"/>
              </a:rPr>
              <a:t>모델링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4" panose="02020600000000000000" pitchFamily="18" charset="-127"/>
                <a:ea typeface="a고딕14" panose="02020600000000000000" pitchFamily="18" charset="-127"/>
                <a:cs typeface="+mn-cs"/>
              </a:rPr>
              <a:t>Image based Fashion Recommendation System (64x64 Ver)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4" panose="02020600000000000000" pitchFamily="18" charset="-127"/>
              <a:ea typeface="a고딕14" panose="02020600000000000000" pitchFamily="18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5439D8-2136-547C-5B93-27F81DD1A1B3}"/>
              </a:ext>
            </a:extLst>
          </p:cNvPr>
          <p:cNvSpPr/>
          <p:nvPr/>
        </p:nvSpPr>
        <p:spPr>
          <a:xfrm>
            <a:off x="958850" y="1813306"/>
            <a:ext cx="4680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66A71-15B3-15FD-AE66-14F050421F21}"/>
              </a:ext>
            </a:extLst>
          </p:cNvPr>
          <p:cNvSpPr txBox="1"/>
          <p:nvPr/>
        </p:nvSpPr>
        <p:spPr>
          <a:xfrm>
            <a:off x="1128529" y="1796050"/>
            <a:ext cx="43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Fashion Coordination Recommendation</a:t>
            </a:r>
            <a:endParaRPr kumimoji="0" lang="ko-KR" alt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D7AD7D4-77CE-3B22-54BD-51A3FE52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2351456"/>
            <a:ext cx="10126817" cy="26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65E7BC-7B34-09EE-3691-506C6DAC9529}"/>
              </a:ext>
            </a:extLst>
          </p:cNvPr>
          <p:cNvSpPr txBox="1"/>
          <p:nvPr/>
        </p:nvSpPr>
        <p:spPr>
          <a:xfrm>
            <a:off x="852170" y="5185988"/>
            <a:ext cx="3708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※ </a:t>
            </a:r>
            <a:r>
              <a:rPr lang="en-US" altLang="ko-KR" sz="1400" dirty="0" err="1"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fashion_df.shape</a:t>
            </a:r>
            <a:r>
              <a:rPr lang="en-US" altLang="ko-KR" sz="1400" dirty="0">
                <a:effectLst/>
                <a:latin typeface="a고딕14" panose="02020600000000000000" pitchFamily="18" charset="-127"/>
                <a:ea typeface="a고딕14" panose="02020600000000000000" pitchFamily="18" charset="-127"/>
              </a:rPr>
              <a:t> : (18040,6)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87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197164"/>
            <a:ext cx="67995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  <a:cs typeface="+mn-cs"/>
              </a:rPr>
              <a:t>모델링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4" panose="02020600000000000000" pitchFamily="18" charset="-127"/>
                <a:ea typeface="a고딕14" panose="02020600000000000000" pitchFamily="18" charset="-127"/>
                <a:cs typeface="+mn-cs"/>
              </a:rPr>
              <a:t>Image based Fashion Recommendation System (64x64 Ver)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4" panose="02020600000000000000" pitchFamily="18" charset="-127"/>
              <a:ea typeface="a고딕14" panose="02020600000000000000" pitchFamily="18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5439D8-2136-547C-5B93-27F81DD1A1B3}"/>
              </a:ext>
            </a:extLst>
          </p:cNvPr>
          <p:cNvSpPr/>
          <p:nvPr/>
        </p:nvSpPr>
        <p:spPr>
          <a:xfrm>
            <a:off x="772160" y="1286771"/>
            <a:ext cx="4680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66A71-15B3-15FD-AE66-14F050421F21}"/>
              </a:ext>
            </a:extLst>
          </p:cNvPr>
          <p:cNvSpPr txBox="1"/>
          <p:nvPr/>
        </p:nvSpPr>
        <p:spPr>
          <a:xfrm>
            <a:off x="941839" y="1269515"/>
            <a:ext cx="43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  <a:cs typeface="+mn-cs"/>
              </a:rPr>
              <a:t>Fashion Coordination Recommendation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고딕16" panose="02020600000000000000" pitchFamily="18" charset="-127"/>
              <a:ea typeface="a고딕16" panose="02020600000000000000" pitchFamily="18" charset="-127"/>
              <a:cs typeface="+mn-cs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13D316D-7ECE-F1E4-CC2F-509FEBD30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" y="1980923"/>
            <a:ext cx="47148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DF30119-618C-FD1D-2EBA-F6430AA84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" y="4164738"/>
            <a:ext cx="5265477" cy="225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454202A-AD01-34CF-AF6B-22B56B34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331" y="4107140"/>
            <a:ext cx="4901749" cy="231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8B285-1CEE-9C95-FE0E-9C58C17DF4F3}"/>
              </a:ext>
            </a:extLst>
          </p:cNvPr>
          <p:cNvSpPr txBox="1"/>
          <p:nvPr/>
        </p:nvSpPr>
        <p:spPr>
          <a:xfrm>
            <a:off x="858520" y="1742304"/>
            <a:ext cx="2404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Match the Coordination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164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197164"/>
            <a:ext cx="67995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  <a:cs typeface="+mn-cs"/>
              </a:rPr>
              <a:t>모델링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4" panose="02020600000000000000" pitchFamily="18" charset="-127"/>
                <a:ea typeface="a고딕14" panose="02020600000000000000" pitchFamily="18" charset="-127"/>
                <a:cs typeface="+mn-cs"/>
              </a:rPr>
              <a:t>Image based Fashion Recommendation System (64x64 Ver)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4" panose="02020600000000000000" pitchFamily="18" charset="-127"/>
              <a:ea typeface="a고딕14" panose="02020600000000000000" pitchFamily="18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5439D8-2136-547C-5B93-27F81DD1A1B3}"/>
              </a:ext>
            </a:extLst>
          </p:cNvPr>
          <p:cNvSpPr/>
          <p:nvPr/>
        </p:nvSpPr>
        <p:spPr>
          <a:xfrm>
            <a:off x="772160" y="1286771"/>
            <a:ext cx="4680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66A71-15B3-15FD-AE66-14F050421F21}"/>
              </a:ext>
            </a:extLst>
          </p:cNvPr>
          <p:cNvSpPr txBox="1"/>
          <p:nvPr/>
        </p:nvSpPr>
        <p:spPr>
          <a:xfrm>
            <a:off x="941839" y="1269515"/>
            <a:ext cx="43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  <a:cs typeface="+mn-cs"/>
              </a:rPr>
              <a:t>Fashion Coordination Recommendation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고딕16" panose="02020600000000000000" pitchFamily="18" charset="-127"/>
              <a:ea typeface="a고딕16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04897-2DDC-0D58-2E82-1EED523EB0D1}"/>
              </a:ext>
            </a:extLst>
          </p:cNvPr>
          <p:cNvSpPr txBox="1"/>
          <p:nvPr/>
        </p:nvSpPr>
        <p:spPr>
          <a:xfrm>
            <a:off x="858520" y="1691628"/>
            <a:ext cx="258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Another Use Case Result</a:t>
            </a:r>
            <a:endParaRPr lang="ko-KR" altLang="en-US" sz="16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6DFD78-4AEF-FD91-103C-49B3A6597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" y="2177621"/>
            <a:ext cx="4557024" cy="20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2F65E32B-C8A4-F57B-629F-D740D7B3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98" y="1286771"/>
            <a:ext cx="4947653" cy="2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33E59E5-DCE1-92E1-4CCD-7C41BF7C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" y="4349804"/>
            <a:ext cx="4594359" cy="204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F3638A3C-76FB-6272-2ED3-9637FE5EB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425" y="3931420"/>
            <a:ext cx="5120641" cy="246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69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197164"/>
            <a:ext cx="67995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  <a:cs typeface="+mn-cs"/>
              </a:rPr>
              <a:t>모델링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4" panose="02020600000000000000" pitchFamily="18" charset="-127"/>
                <a:ea typeface="a고딕14" panose="02020600000000000000" pitchFamily="18" charset="-127"/>
                <a:cs typeface="+mn-cs"/>
              </a:rPr>
              <a:t>Image based Fashion Recommendation System (64x64 Ver)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4" panose="02020600000000000000" pitchFamily="18" charset="-127"/>
              <a:ea typeface="a고딕14" panose="02020600000000000000" pitchFamily="18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5439D8-2136-547C-5B93-27F81DD1A1B3}"/>
              </a:ext>
            </a:extLst>
          </p:cNvPr>
          <p:cNvSpPr/>
          <p:nvPr/>
        </p:nvSpPr>
        <p:spPr>
          <a:xfrm>
            <a:off x="772160" y="1286771"/>
            <a:ext cx="4680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66A71-15B3-15FD-AE66-14F050421F21}"/>
              </a:ext>
            </a:extLst>
          </p:cNvPr>
          <p:cNvSpPr txBox="1"/>
          <p:nvPr/>
        </p:nvSpPr>
        <p:spPr>
          <a:xfrm>
            <a:off x="941839" y="1269515"/>
            <a:ext cx="43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  <a:cs typeface="+mn-cs"/>
              </a:rPr>
              <a:t>Fashion Coordination Recommendation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고딕16" panose="02020600000000000000" pitchFamily="18" charset="-127"/>
              <a:ea typeface="a고딕16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04897-2DDC-0D58-2E82-1EED523EB0D1}"/>
              </a:ext>
            </a:extLst>
          </p:cNvPr>
          <p:cNvSpPr txBox="1"/>
          <p:nvPr/>
        </p:nvSpPr>
        <p:spPr>
          <a:xfrm>
            <a:off x="858520" y="1691628"/>
            <a:ext cx="2580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  <a:cs typeface="+mn-cs"/>
              </a:rPr>
              <a:t>Another Use Case Result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6" panose="02020600000000000000" pitchFamily="18" charset="-127"/>
              <a:ea typeface="a고딕16" panose="02020600000000000000" pitchFamily="18" charset="-127"/>
              <a:cs typeface="+mn-cs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947387C-D95C-7288-439B-9DE85DEA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1" y="2130715"/>
            <a:ext cx="4789886" cy="21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9DE60B5-3019-18A2-BA1C-C1F71B30E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98" y="1328272"/>
            <a:ext cx="5120641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F43F6DC7-CA85-0EE5-9EE3-CA0D76BE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11" y="4374985"/>
            <a:ext cx="4789886" cy="211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663E1F09-1FE8-5CC1-43BA-36BE07892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98" y="3846500"/>
            <a:ext cx="5245232" cy="25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8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304885"/>
            <a:ext cx="679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  <a:cs typeface="+mn-cs"/>
              </a:rPr>
              <a:t>프로젝트 진행 중 겪은 문제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59BDAF-038F-31F0-989E-24EA74A2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354227"/>
            <a:ext cx="93154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63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304885"/>
            <a:ext cx="679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  <a:cs typeface="+mn-cs"/>
              </a:rPr>
              <a:t>향후 개선사항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02C1700-138F-AA11-09B6-886388BDA114}"/>
              </a:ext>
            </a:extLst>
          </p:cNvPr>
          <p:cNvSpPr/>
          <p:nvPr/>
        </p:nvSpPr>
        <p:spPr>
          <a:xfrm>
            <a:off x="2286000" y="2688220"/>
            <a:ext cx="7264400" cy="697117"/>
          </a:xfrm>
          <a:prstGeom prst="roundRect">
            <a:avLst/>
          </a:prstGeom>
          <a:noFill/>
          <a:ln w="57150">
            <a:gradFill flip="none" rotWithShape="1">
              <a:gsLst>
                <a:gs pos="34000">
                  <a:srgbClr val="D1DCF0"/>
                </a:gs>
                <a:gs pos="0">
                  <a:srgbClr val="C9DAE6"/>
                </a:gs>
                <a:gs pos="25000">
                  <a:schemeClr val="accent1">
                    <a:lumMod val="45000"/>
                    <a:lumOff val="55000"/>
                  </a:schemeClr>
                </a:gs>
                <a:gs pos="100000">
                  <a:srgbClr val="984E44"/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E8634E4-3549-6592-264D-83AD519C92A4}"/>
              </a:ext>
            </a:extLst>
          </p:cNvPr>
          <p:cNvSpPr/>
          <p:nvPr/>
        </p:nvSpPr>
        <p:spPr>
          <a:xfrm>
            <a:off x="2286000" y="1614516"/>
            <a:ext cx="7264400" cy="697117"/>
          </a:xfrm>
          <a:prstGeom prst="roundRect">
            <a:avLst/>
          </a:prstGeom>
          <a:noFill/>
          <a:ln w="57150">
            <a:gradFill flip="none" rotWithShape="1">
              <a:gsLst>
                <a:gs pos="34000">
                  <a:srgbClr val="D1DCF0"/>
                </a:gs>
                <a:gs pos="0">
                  <a:srgbClr val="C9DAE6"/>
                </a:gs>
                <a:gs pos="25000">
                  <a:schemeClr val="accent1">
                    <a:lumMod val="45000"/>
                    <a:lumOff val="55000"/>
                  </a:schemeClr>
                </a:gs>
                <a:gs pos="100000">
                  <a:srgbClr val="984E44"/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3EFBC5-E434-F508-3A48-9C459942D63A}"/>
              </a:ext>
            </a:extLst>
          </p:cNvPr>
          <p:cNvSpPr/>
          <p:nvPr/>
        </p:nvSpPr>
        <p:spPr>
          <a:xfrm>
            <a:off x="2286000" y="3838798"/>
            <a:ext cx="7264400" cy="697117"/>
          </a:xfrm>
          <a:prstGeom prst="roundRect">
            <a:avLst/>
          </a:prstGeom>
          <a:noFill/>
          <a:ln w="57150">
            <a:gradFill flip="none" rotWithShape="1">
              <a:gsLst>
                <a:gs pos="34000">
                  <a:srgbClr val="D1DCF0"/>
                </a:gs>
                <a:gs pos="0">
                  <a:srgbClr val="C9DAE6"/>
                </a:gs>
                <a:gs pos="25000">
                  <a:schemeClr val="accent1">
                    <a:lumMod val="45000"/>
                    <a:lumOff val="55000"/>
                  </a:schemeClr>
                </a:gs>
                <a:gs pos="100000">
                  <a:srgbClr val="984E44"/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3718713-0728-3710-FA71-60F9A8F9836F}"/>
              </a:ext>
            </a:extLst>
          </p:cNvPr>
          <p:cNvSpPr/>
          <p:nvPr/>
        </p:nvSpPr>
        <p:spPr>
          <a:xfrm>
            <a:off x="2286000" y="4999536"/>
            <a:ext cx="7264400" cy="697117"/>
          </a:xfrm>
          <a:prstGeom prst="roundRect">
            <a:avLst/>
          </a:prstGeom>
          <a:noFill/>
          <a:ln w="57150">
            <a:gradFill flip="none" rotWithShape="1">
              <a:gsLst>
                <a:gs pos="34000">
                  <a:srgbClr val="D1DCF0"/>
                </a:gs>
                <a:gs pos="0">
                  <a:srgbClr val="C9DAE6"/>
                </a:gs>
                <a:gs pos="25000">
                  <a:schemeClr val="accent1">
                    <a:lumMod val="45000"/>
                    <a:lumOff val="55000"/>
                  </a:schemeClr>
                </a:gs>
                <a:gs pos="100000">
                  <a:srgbClr val="984E44"/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955BB-11DF-40CA-B612-45EC5438C0FC}"/>
              </a:ext>
            </a:extLst>
          </p:cNvPr>
          <p:cNvSpPr txBox="1"/>
          <p:nvPr/>
        </p:nvSpPr>
        <p:spPr>
          <a:xfrm>
            <a:off x="2550160" y="1774944"/>
            <a:ext cx="6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데이터 화질 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128 * 128 </a:t>
            </a:r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로 적용하여 옷의 질감과 디테일 살리기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18205-3024-08B1-A5EF-75A951CC3558}"/>
              </a:ext>
            </a:extLst>
          </p:cNvPr>
          <p:cNvSpPr txBox="1"/>
          <p:nvPr/>
        </p:nvSpPr>
        <p:spPr>
          <a:xfrm>
            <a:off x="2550160" y="2859717"/>
            <a:ext cx="6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모델 구현 로컬이 아닌 </a:t>
            </a:r>
            <a:r>
              <a:rPr lang="en-US" altLang="ko-KR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Streamlit</a:t>
            </a:r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으로 구현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endParaRPr lang="ko-KR" alt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53732-C1A3-C3BC-CA5B-4F45C2173AE9}"/>
              </a:ext>
            </a:extLst>
          </p:cNvPr>
          <p:cNvSpPr txBox="1"/>
          <p:nvPr/>
        </p:nvSpPr>
        <p:spPr>
          <a:xfrm>
            <a:off x="2550160" y="4011573"/>
            <a:ext cx="6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무신사</a:t>
            </a:r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크롤링</a:t>
            </a:r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 데이터 연관상품 추천으로 링크 걸기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829F2-95B7-BA27-13FD-88C5AEBBE9A2}"/>
              </a:ext>
            </a:extLst>
          </p:cNvPr>
          <p:cNvSpPr txBox="1"/>
          <p:nvPr/>
        </p:nvSpPr>
        <p:spPr>
          <a:xfrm>
            <a:off x="2550160" y="5163429"/>
            <a:ext cx="6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모델 성능 더 </a:t>
            </a:r>
            <a:r>
              <a:rPr lang="ko-KR" altLang="en-US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높여보기</a:t>
            </a:r>
            <a:endParaRPr lang="ko-KR" alt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563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B8DE6E-14C0-786E-F515-87C20028E5A9}"/>
              </a:ext>
            </a:extLst>
          </p:cNvPr>
          <p:cNvSpPr/>
          <p:nvPr/>
        </p:nvSpPr>
        <p:spPr>
          <a:xfrm>
            <a:off x="-162560" y="-193040"/>
            <a:ext cx="12608560" cy="735584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2F45E0-0348-FFDD-F23C-AA520B867AAF}"/>
              </a:ext>
            </a:extLst>
          </p:cNvPr>
          <p:cNvSpPr txBox="1"/>
          <p:nvPr/>
        </p:nvSpPr>
        <p:spPr>
          <a:xfrm>
            <a:off x="2352040" y="4325128"/>
            <a:ext cx="757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chemeClr val="bg1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Whenever, wherever, next to you</a:t>
            </a:r>
            <a:endParaRPr lang="ko-KR" altLang="en-US" sz="2000" dirty="0">
              <a:solidFill>
                <a:schemeClr val="bg1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974C7-C507-0CA1-CD47-2E6BB90FA5C6}"/>
              </a:ext>
            </a:extLst>
          </p:cNvPr>
          <p:cNvSpPr txBox="1"/>
          <p:nvPr/>
        </p:nvSpPr>
        <p:spPr>
          <a:xfrm>
            <a:off x="2989580" y="2459504"/>
            <a:ext cx="63042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My Style Manager</a:t>
            </a:r>
            <a:endParaRPr lang="ko-KR" altLang="en-US" sz="6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6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624031-06F8-B344-E60B-A0863F7F2F87}"/>
              </a:ext>
            </a:extLst>
          </p:cNvPr>
          <p:cNvSpPr txBox="1"/>
          <p:nvPr/>
        </p:nvSpPr>
        <p:spPr>
          <a:xfrm>
            <a:off x="1225463" y="5811205"/>
            <a:ext cx="87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서효정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406214D-70AA-30E0-7A91-862CFF5A7D30}"/>
              </a:ext>
            </a:extLst>
          </p:cNvPr>
          <p:cNvSpPr/>
          <p:nvPr/>
        </p:nvSpPr>
        <p:spPr>
          <a:xfrm>
            <a:off x="8508650" y="1021734"/>
            <a:ext cx="1630776" cy="4299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64AD92-2CF1-BFAF-2F78-227C974C5287}"/>
              </a:ext>
            </a:extLst>
          </p:cNvPr>
          <p:cNvSpPr txBox="1"/>
          <p:nvPr/>
        </p:nvSpPr>
        <p:spPr>
          <a:xfrm>
            <a:off x="8290602" y="1052004"/>
            <a:ext cx="206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무신사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크롤링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F0DC7B0-FB13-2581-D220-7A8CA039E172}"/>
              </a:ext>
            </a:extLst>
          </p:cNvPr>
          <p:cNvSpPr/>
          <p:nvPr/>
        </p:nvSpPr>
        <p:spPr>
          <a:xfrm>
            <a:off x="8508650" y="1544948"/>
            <a:ext cx="2065924" cy="4299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2EA134-7624-EB38-2CC0-2E2186C01BFB}"/>
              </a:ext>
            </a:extLst>
          </p:cNvPr>
          <p:cNvSpPr txBox="1"/>
          <p:nvPr/>
        </p:nvSpPr>
        <p:spPr>
          <a:xfrm>
            <a:off x="8346277" y="1588529"/>
            <a:ext cx="233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데이터용량 핸들링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DF54FCA-3484-74DE-F337-408F4740969F}"/>
              </a:ext>
            </a:extLst>
          </p:cNvPr>
          <p:cNvSpPr/>
          <p:nvPr/>
        </p:nvSpPr>
        <p:spPr>
          <a:xfrm>
            <a:off x="8508650" y="2080354"/>
            <a:ext cx="1630776" cy="4299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8A660B-DDD8-4A34-657B-66349EF84319}"/>
              </a:ext>
            </a:extLst>
          </p:cNvPr>
          <p:cNvSpPr txBox="1"/>
          <p:nvPr/>
        </p:nvSpPr>
        <p:spPr>
          <a:xfrm>
            <a:off x="8535425" y="2100269"/>
            <a:ext cx="156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스트림릿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배포 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2B8C468-AAFC-5622-1A54-9105D34D6AED}"/>
              </a:ext>
            </a:extLst>
          </p:cNvPr>
          <p:cNvSpPr/>
          <p:nvPr/>
        </p:nvSpPr>
        <p:spPr>
          <a:xfrm>
            <a:off x="8502554" y="2643695"/>
            <a:ext cx="1241140" cy="4299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E86575-3FC4-28FF-ABF6-DB020FA1CE6C}"/>
              </a:ext>
            </a:extLst>
          </p:cNvPr>
          <p:cNvSpPr txBox="1"/>
          <p:nvPr/>
        </p:nvSpPr>
        <p:spPr>
          <a:xfrm>
            <a:off x="8455700" y="2673216"/>
            <a:ext cx="128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모델학습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F4BD3F6-3DD1-9541-5474-46A374972553}"/>
              </a:ext>
            </a:extLst>
          </p:cNvPr>
          <p:cNvSpPr/>
          <p:nvPr/>
        </p:nvSpPr>
        <p:spPr>
          <a:xfrm>
            <a:off x="8502554" y="3204130"/>
            <a:ext cx="2118874" cy="42998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907799-6539-14C8-7317-CB2D6B568399}"/>
              </a:ext>
            </a:extLst>
          </p:cNvPr>
          <p:cNvSpPr txBox="1"/>
          <p:nvPr/>
        </p:nvSpPr>
        <p:spPr>
          <a:xfrm>
            <a:off x="8455700" y="3230377"/>
            <a:ext cx="211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오토인코더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모델링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AA6A372-B868-DFFC-1A30-7CF8BA7591D1}"/>
              </a:ext>
            </a:extLst>
          </p:cNvPr>
          <p:cNvSpPr/>
          <p:nvPr/>
        </p:nvSpPr>
        <p:spPr>
          <a:xfrm>
            <a:off x="8502554" y="3793413"/>
            <a:ext cx="3070321" cy="4299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4EE775-E7BE-2960-F610-DFA1465F2299}"/>
              </a:ext>
            </a:extLst>
          </p:cNvPr>
          <p:cNvSpPr txBox="1"/>
          <p:nvPr/>
        </p:nvSpPr>
        <p:spPr>
          <a:xfrm>
            <a:off x="8383651" y="3823740"/>
            <a:ext cx="32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잠재표현형 기반 유사도 계산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431CDEE-B240-1F07-BC59-92C6F8CA79D8}"/>
              </a:ext>
            </a:extLst>
          </p:cNvPr>
          <p:cNvSpPr/>
          <p:nvPr/>
        </p:nvSpPr>
        <p:spPr>
          <a:xfrm>
            <a:off x="8498787" y="4355033"/>
            <a:ext cx="1630776" cy="429987"/>
          </a:xfrm>
          <a:prstGeom prst="roundRect">
            <a:avLst/>
          </a:prstGeom>
          <a:solidFill>
            <a:srgbClr val="F7D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55FA9D-FFB0-F887-8322-A3FD52620D01}"/>
              </a:ext>
            </a:extLst>
          </p:cNvPr>
          <p:cNvSpPr txBox="1"/>
          <p:nvPr/>
        </p:nvSpPr>
        <p:spPr>
          <a:xfrm>
            <a:off x="8142066" y="4383797"/>
            <a:ext cx="233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데이터전처리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6D1FB66-FB38-FF58-648E-006CCCEBB6D1}"/>
              </a:ext>
            </a:extLst>
          </p:cNvPr>
          <p:cNvSpPr/>
          <p:nvPr/>
        </p:nvSpPr>
        <p:spPr>
          <a:xfrm>
            <a:off x="8498787" y="4917739"/>
            <a:ext cx="2493063" cy="429987"/>
          </a:xfrm>
          <a:prstGeom prst="roundRect">
            <a:avLst/>
          </a:prstGeom>
          <a:solidFill>
            <a:srgbClr val="D7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855820-A16A-58D1-87C3-78A85E7F83DE}"/>
              </a:ext>
            </a:extLst>
          </p:cNvPr>
          <p:cNvSpPr txBox="1"/>
          <p:nvPr/>
        </p:nvSpPr>
        <p:spPr>
          <a:xfrm>
            <a:off x="8290602" y="4948066"/>
            <a:ext cx="287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스트림릿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페이지 디자인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9BCDE08-980E-A7A0-AC56-EFAD1BB5D596}"/>
              </a:ext>
            </a:extLst>
          </p:cNvPr>
          <p:cNvSpPr/>
          <p:nvPr/>
        </p:nvSpPr>
        <p:spPr>
          <a:xfrm>
            <a:off x="8498787" y="5491958"/>
            <a:ext cx="1859835" cy="429987"/>
          </a:xfrm>
          <a:prstGeom prst="roundRect">
            <a:avLst/>
          </a:prstGeom>
          <a:solidFill>
            <a:srgbClr val="F4F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FC23A1-D79E-1853-CEBD-6FDC274655F9}"/>
              </a:ext>
            </a:extLst>
          </p:cNvPr>
          <p:cNvSpPr txBox="1"/>
          <p:nvPr/>
        </p:nvSpPr>
        <p:spPr>
          <a:xfrm>
            <a:off x="8346277" y="5522285"/>
            <a:ext cx="21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발표 </a:t>
            </a:r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피피티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제작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738B692-7E1C-6F9B-BE68-B7277AE27127}"/>
              </a:ext>
            </a:extLst>
          </p:cNvPr>
          <p:cNvSpPr/>
          <p:nvPr/>
        </p:nvSpPr>
        <p:spPr>
          <a:xfrm>
            <a:off x="8488880" y="6061766"/>
            <a:ext cx="1990905" cy="4299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CD97E6-1FE3-3570-CC6E-60FE52A33A22}"/>
              </a:ext>
            </a:extLst>
          </p:cNvPr>
          <p:cNvSpPr txBox="1"/>
          <p:nvPr/>
        </p:nvSpPr>
        <p:spPr>
          <a:xfrm>
            <a:off x="8528716" y="6096693"/>
            <a:ext cx="183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추천 시스템 설계</a:t>
            </a:r>
          </a:p>
        </p:txBody>
      </p:sp>
      <p:pic>
        <p:nvPicPr>
          <p:cNvPr id="54" name="그림 53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0E99ACBC-8CED-2B29-E4B4-646587181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9" t="10638" r="19055"/>
          <a:stretch/>
        </p:blipFill>
        <p:spPr>
          <a:xfrm>
            <a:off x="2056879" y="1304166"/>
            <a:ext cx="1887189" cy="2819379"/>
          </a:xfrm>
          <a:prstGeom prst="rect">
            <a:avLst/>
          </a:prstGeom>
        </p:spPr>
      </p:pic>
      <p:pic>
        <p:nvPicPr>
          <p:cNvPr id="56" name="그림 55" descr="장난감이(가) 표시된 사진&#10;&#10;자동 생성된 설명">
            <a:extLst>
              <a:ext uri="{FF2B5EF4-FFF2-40B4-BE49-F238E27FC236}">
                <a16:creationId xmlns:a16="http://schemas.microsoft.com/office/drawing/2014/main" id="{F43450E9-7538-1956-F3E6-604FFE180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98" y="3354967"/>
            <a:ext cx="2463652" cy="246365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4B171E5-2CE6-3A77-A625-E739CEA4E075}"/>
              </a:ext>
            </a:extLst>
          </p:cNvPr>
          <p:cNvSpPr txBox="1"/>
          <p:nvPr/>
        </p:nvSpPr>
        <p:spPr>
          <a:xfrm>
            <a:off x="2585274" y="3422186"/>
            <a:ext cx="87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선은지</a:t>
            </a:r>
          </a:p>
        </p:txBody>
      </p:sp>
      <p:pic>
        <p:nvPicPr>
          <p:cNvPr id="60" name="그림 59" descr="장난감, 어두운, 인형이(가) 표시된 사진&#10;&#10;자동 생성된 설명">
            <a:extLst>
              <a:ext uri="{FF2B5EF4-FFF2-40B4-BE49-F238E27FC236}">
                <a16:creationId xmlns:a16="http://schemas.microsoft.com/office/drawing/2014/main" id="{77B5C016-A0F3-9391-4C22-D9744CDD5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92" y="3693908"/>
            <a:ext cx="2819380" cy="281938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7F13A0A-0E2D-7421-3BC6-2F7B19B618FE}"/>
              </a:ext>
            </a:extLst>
          </p:cNvPr>
          <p:cNvSpPr txBox="1"/>
          <p:nvPr/>
        </p:nvSpPr>
        <p:spPr>
          <a:xfrm>
            <a:off x="3337187" y="5986054"/>
            <a:ext cx="92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박준혁</a:t>
            </a:r>
          </a:p>
        </p:txBody>
      </p:sp>
      <p:pic>
        <p:nvPicPr>
          <p:cNvPr id="63" name="그림 62" descr="인형, 장난감, 옅은이(가) 표시된 사진&#10;&#10;자동 생성된 설명">
            <a:extLst>
              <a:ext uri="{FF2B5EF4-FFF2-40B4-BE49-F238E27FC236}">
                <a16:creationId xmlns:a16="http://schemas.microsoft.com/office/drawing/2014/main" id="{6C7173E0-1F9E-B0E0-004A-10F6F4BCF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80" y="884994"/>
            <a:ext cx="3331974" cy="33319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B8E83FB-4B7D-BF6F-9E6A-88D240D3FA7E}"/>
              </a:ext>
            </a:extLst>
          </p:cNvPr>
          <p:cNvSpPr txBox="1"/>
          <p:nvPr/>
        </p:nvSpPr>
        <p:spPr>
          <a:xfrm>
            <a:off x="5636185" y="3797306"/>
            <a:ext cx="87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박규호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6" name="그림 65" descr="어두운, 안경, 보안경이(가) 표시된 사진&#10;&#10;자동 생성된 설명">
            <a:extLst>
              <a:ext uri="{FF2B5EF4-FFF2-40B4-BE49-F238E27FC236}">
                <a16:creationId xmlns:a16="http://schemas.microsoft.com/office/drawing/2014/main" id="{AB3426A0-298E-44B6-BE03-2A283B342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54" y="3951588"/>
            <a:ext cx="2785770" cy="278577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73E976A-EF1D-9243-CBAA-F0BE36F1C9ED}"/>
              </a:ext>
            </a:extLst>
          </p:cNvPr>
          <p:cNvSpPr txBox="1"/>
          <p:nvPr/>
        </p:nvSpPr>
        <p:spPr>
          <a:xfrm>
            <a:off x="5660721" y="6163029"/>
            <a:ext cx="87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장해식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2A1757DC-0905-C2C8-217E-EDE4BB395B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307" t="6666" r="50490" b="11623"/>
          <a:stretch/>
        </p:blipFill>
        <p:spPr>
          <a:xfrm>
            <a:off x="7285538" y="1227339"/>
            <a:ext cx="981673" cy="5213428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4902603" y="304885"/>
            <a:ext cx="233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팀원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2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4132781" y="293061"/>
            <a:ext cx="392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주제 선정 배경 및 이유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7188E-73F3-FF6E-CBAB-931BA3C32826}"/>
              </a:ext>
            </a:extLst>
          </p:cNvPr>
          <p:cNvSpPr txBox="1"/>
          <p:nvPr/>
        </p:nvSpPr>
        <p:spPr>
          <a:xfrm>
            <a:off x="3047999" y="1624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이른 아침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간신히 일어나 눈을 비비고 나갈 준비를 하며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141B1-F42B-BF91-6E0A-1B6297992C3E}"/>
              </a:ext>
            </a:extLst>
          </p:cNvPr>
          <p:cNvSpPr txBox="1"/>
          <p:nvPr/>
        </p:nvSpPr>
        <p:spPr>
          <a:xfrm>
            <a:off x="4087186" y="2167251"/>
            <a:ext cx="4017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“ </a:t>
            </a:r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이 옷엔 어떤 옷을 입어야 하지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? ” 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DF028-53E3-2CCF-6D65-7D54484CBEB7}"/>
              </a:ext>
            </a:extLst>
          </p:cNvPr>
          <p:cNvSpPr txBox="1"/>
          <p:nvPr/>
        </p:nvSpPr>
        <p:spPr>
          <a:xfrm>
            <a:off x="3732211" y="2786134"/>
            <a:ext cx="4727576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고민하는 당신을 위한 쉽고 간편한 코디 추천 모델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D84128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마이 스타일 매니저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추천해드립니다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!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E9C101D-E058-91CB-9E8B-8B320515BB84}"/>
              </a:ext>
            </a:extLst>
          </p:cNvPr>
          <p:cNvSpPr/>
          <p:nvPr/>
        </p:nvSpPr>
        <p:spPr>
          <a:xfrm>
            <a:off x="942340" y="4409232"/>
            <a:ext cx="3310738" cy="1950274"/>
          </a:xfrm>
          <a:prstGeom prst="roundRect">
            <a:avLst>
              <a:gd name="adj" fmla="val 53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6BCAC3-3F58-4077-716F-1099B1386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0" y="4570550"/>
            <a:ext cx="1361135" cy="136113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1890C69-20C5-612A-61BC-F440C5A80D49}"/>
              </a:ext>
            </a:extLst>
          </p:cNvPr>
          <p:cNvSpPr/>
          <p:nvPr/>
        </p:nvSpPr>
        <p:spPr>
          <a:xfrm>
            <a:off x="4464000" y="4409232"/>
            <a:ext cx="3310738" cy="1950274"/>
          </a:xfrm>
          <a:prstGeom prst="roundRect">
            <a:avLst>
              <a:gd name="adj" fmla="val 53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84E73DD-60D4-F3A5-1570-FAE2C2212345}"/>
              </a:ext>
            </a:extLst>
          </p:cNvPr>
          <p:cNvSpPr/>
          <p:nvPr/>
        </p:nvSpPr>
        <p:spPr>
          <a:xfrm>
            <a:off x="7985660" y="4409232"/>
            <a:ext cx="3310738" cy="1950274"/>
          </a:xfrm>
          <a:prstGeom prst="roundRect">
            <a:avLst>
              <a:gd name="adj" fmla="val 533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67D3F12-2152-1123-4D48-6DBD0DFB1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88"/>
          <a:stretch/>
        </p:blipFill>
        <p:spPr>
          <a:xfrm>
            <a:off x="923158" y="5951159"/>
            <a:ext cx="3416564" cy="5060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01E34D-8D91-A6EF-23DE-0A990B8F8800}"/>
              </a:ext>
            </a:extLst>
          </p:cNvPr>
          <p:cNvSpPr txBox="1"/>
          <p:nvPr/>
        </p:nvSpPr>
        <p:spPr>
          <a:xfrm>
            <a:off x="1842770" y="5990106"/>
            <a:ext cx="1577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준비시간 단축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1D8B0A8-4117-50D5-63A5-0DBB191864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88"/>
          <a:stretch/>
        </p:blipFill>
        <p:spPr>
          <a:xfrm>
            <a:off x="4435716" y="5951159"/>
            <a:ext cx="3416564" cy="5060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204903-D149-5BD1-EADF-167BB867377D}"/>
              </a:ext>
            </a:extLst>
          </p:cNvPr>
          <p:cNvSpPr txBox="1"/>
          <p:nvPr/>
        </p:nvSpPr>
        <p:spPr>
          <a:xfrm>
            <a:off x="5114334" y="5990106"/>
            <a:ext cx="1963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유사 제품 구매 가능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BABA358-9384-4173-7B4D-B39495816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88"/>
          <a:stretch/>
        </p:blipFill>
        <p:spPr>
          <a:xfrm>
            <a:off x="7976558" y="5951159"/>
            <a:ext cx="3416564" cy="5060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62811B-F695-DD7F-AA01-A51AF0619F16}"/>
              </a:ext>
            </a:extLst>
          </p:cNvPr>
          <p:cNvSpPr txBox="1"/>
          <p:nvPr/>
        </p:nvSpPr>
        <p:spPr>
          <a:xfrm>
            <a:off x="8896170" y="5990106"/>
            <a:ext cx="1577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패션 자신감 향상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ECF15A4-603D-DBA0-81B7-94E241361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96" y="4540733"/>
            <a:ext cx="1296545" cy="129654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9C570F3-A247-F4B8-4F92-DF691B55C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34" y="4605750"/>
            <a:ext cx="1146189" cy="114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0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3818990" y="293061"/>
            <a:ext cx="455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프로젝트 목표 및 서비스의 흐름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361C97-856C-061B-7872-614DEE2C2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07" y="1412252"/>
            <a:ext cx="492455" cy="4924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B3CD93C-BD7B-F65A-BD12-D007FA956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08" y="1381773"/>
            <a:ext cx="492456" cy="4924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0FC7F0-AC66-7878-D87B-A518928B7FB7}"/>
              </a:ext>
            </a:extLst>
          </p:cNvPr>
          <p:cNvSpPr txBox="1"/>
          <p:nvPr/>
        </p:nvSpPr>
        <p:spPr>
          <a:xfrm>
            <a:off x="4868376" y="5349040"/>
            <a:ext cx="2409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학습된 모델이 데이터를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기반으로 어울리는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코디 사진을 추천해준다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DF7E22-0CCE-F0E8-82A2-C8E9ACD8DBA6}"/>
              </a:ext>
            </a:extLst>
          </p:cNvPr>
          <p:cNvSpPr txBox="1"/>
          <p:nvPr/>
        </p:nvSpPr>
        <p:spPr>
          <a:xfrm>
            <a:off x="8272556" y="5534303"/>
            <a:ext cx="2409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추천 받은 코디 사진을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참고하면 출근 준비 끝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!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7C38014-5475-9C7A-E3EA-11D895CF6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56" y="1381773"/>
            <a:ext cx="492456" cy="492456"/>
          </a:xfrm>
          <a:prstGeom prst="rect">
            <a:avLst/>
          </a:prstGeom>
        </p:spPr>
      </p:pic>
      <p:pic>
        <p:nvPicPr>
          <p:cNvPr id="10" name="그림 9" descr="벡터그래픽, 클립아트, 명함, 스크린샷이(가) 표시된 사진&#10;&#10;자동 생성된 설명">
            <a:extLst>
              <a:ext uri="{FF2B5EF4-FFF2-40B4-BE49-F238E27FC236}">
                <a16:creationId xmlns:a16="http://schemas.microsoft.com/office/drawing/2014/main" id="{E2CCC288-6631-4C6A-F1C6-6E0387C570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4" t="28028" r="20233" b="26452"/>
          <a:stretch/>
        </p:blipFill>
        <p:spPr>
          <a:xfrm>
            <a:off x="866994" y="1934362"/>
            <a:ext cx="3332480" cy="3759200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25EE9D1D-CCDC-D887-4147-5443AC5381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3" b="28621"/>
          <a:stretch/>
        </p:blipFill>
        <p:spPr>
          <a:xfrm>
            <a:off x="4403974" y="2709330"/>
            <a:ext cx="3323638" cy="235023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2E60647-9DD0-DC81-B47B-392D88E48B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4" b="4274"/>
          <a:stretch/>
        </p:blipFill>
        <p:spPr>
          <a:xfrm>
            <a:off x="7946316" y="2040784"/>
            <a:ext cx="3031936" cy="3473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107877-036B-5520-CB64-20E95F6D5FDE}"/>
              </a:ext>
            </a:extLst>
          </p:cNvPr>
          <p:cNvSpPr txBox="1"/>
          <p:nvPr/>
        </p:nvSpPr>
        <p:spPr>
          <a:xfrm>
            <a:off x="1226820" y="5534304"/>
            <a:ext cx="2409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원하는 의류의 사진을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촬영하여 업로드한다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1D53F034-63B3-EFB9-40D4-1B487DFAF4DB}"/>
              </a:ext>
            </a:extLst>
          </p:cNvPr>
          <p:cNvSpPr/>
          <p:nvPr/>
        </p:nvSpPr>
        <p:spPr>
          <a:xfrm>
            <a:off x="3635858" y="3599970"/>
            <a:ext cx="782320" cy="56896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CBCFABEA-81AA-A0E0-5C8B-A7E32C62D960}"/>
              </a:ext>
            </a:extLst>
          </p:cNvPr>
          <p:cNvSpPr/>
          <p:nvPr/>
        </p:nvSpPr>
        <p:spPr>
          <a:xfrm>
            <a:off x="7621296" y="3599970"/>
            <a:ext cx="782320" cy="568960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7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3818990" y="293061"/>
            <a:ext cx="455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데이터 출처 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/ </a:t>
            </a:r>
            <a:r>
              <a:rPr lang="ko-KR" altLang="en-US" sz="2400" dirty="0" err="1">
                <a:latin typeface="a고딕18" panose="02020600000000000000" pitchFamily="18" charset="-127"/>
                <a:ea typeface="a고딕18" panose="02020600000000000000" pitchFamily="18" charset="-127"/>
              </a:rPr>
              <a:t>전처리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8BD875-DAC9-B89C-3693-1C68F7B72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29" y="3524538"/>
            <a:ext cx="2806657" cy="2806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4345BB-565D-7812-5F03-D096C0E9BD51}"/>
              </a:ext>
            </a:extLst>
          </p:cNvPr>
          <p:cNvSpPr txBox="1"/>
          <p:nvPr/>
        </p:nvSpPr>
        <p:spPr>
          <a:xfrm>
            <a:off x="622615" y="4490300"/>
            <a:ext cx="2621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무신사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endParaRPr lang="en-US" altLang="ko-KR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카테고리별 상품 이미지</a:t>
            </a:r>
          </a:p>
        </p:txBody>
      </p:sp>
      <p:pic>
        <p:nvPicPr>
          <p:cNvPr id="2052" name="Picture 4" descr="주)무신사 2022년 기업정보 | 사원수 943명, 근무환경, 복리후생 등 기업정보 제공 - 사람인">
            <a:extLst>
              <a:ext uri="{FF2B5EF4-FFF2-40B4-BE49-F238E27FC236}">
                <a16:creationId xmlns:a16="http://schemas.microsoft.com/office/drawing/2014/main" id="{EB18F9D2-B13E-1B05-72E2-D2256843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350" y="5143783"/>
            <a:ext cx="1242377" cy="52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51BF4E-70F9-E843-B5F7-1B57BBF5AC94}"/>
              </a:ext>
            </a:extLst>
          </p:cNvPr>
          <p:cNvSpPr txBox="1"/>
          <p:nvPr/>
        </p:nvSpPr>
        <p:spPr>
          <a:xfrm>
            <a:off x="3188649" y="2249257"/>
            <a:ext cx="1670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Item-Image</a:t>
            </a:r>
          </a:p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(33,170)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A0FF57-248B-0EFD-658A-7053B4E06E6C}"/>
              </a:ext>
            </a:extLst>
          </p:cNvPr>
          <p:cNvSpPr txBox="1"/>
          <p:nvPr/>
        </p:nvSpPr>
        <p:spPr>
          <a:xfrm>
            <a:off x="3262618" y="2981811"/>
            <a:ext cx="167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Model-Image</a:t>
            </a:r>
          </a:p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(94,088)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EF9F429-9F64-307E-27F3-FED1021C543F}"/>
              </a:ext>
            </a:extLst>
          </p:cNvPr>
          <p:cNvGrpSpPr/>
          <p:nvPr/>
        </p:nvGrpSpPr>
        <p:grpSpPr>
          <a:xfrm>
            <a:off x="3098800" y="2417500"/>
            <a:ext cx="345440" cy="775095"/>
            <a:chOff x="3484880" y="2580060"/>
            <a:chExt cx="345440" cy="775095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B443ED1-BE1C-2688-65EB-2E011D332F79}"/>
                </a:ext>
              </a:extLst>
            </p:cNvPr>
            <p:cNvCxnSpPr>
              <a:cxnSpLocks/>
            </p:cNvCxnSpPr>
            <p:nvPr/>
          </p:nvCxnSpPr>
          <p:spPr>
            <a:xfrm>
              <a:off x="3731576" y="2581987"/>
              <a:ext cx="987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A66A34D-778A-9229-4561-B873BDCBB9D3}"/>
                </a:ext>
              </a:extLst>
            </p:cNvPr>
            <p:cNvCxnSpPr>
              <a:cxnSpLocks/>
            </p:cNvCxnSpPr>
            <p:nvPr/>
          </p:nvCxnSpPr>
          <p:spPr>
            <a:xfrm>
              <a:off x="3484880" y="2992209"/>
              <a:ext cx="24669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3DFFD90-2E80-C370-0FAF-D6886300E1B6}"/>
                </a:ext>
              </a:extLst>
            </p:cNvPr>
            <p:cNvCxnSpPr/>
            <p:nvPr/>
          </p:nvCxnSpPr>
          <p:spPr>
            <a:xfrm>
              <a:off x="3735681" y="2580060"/>
              <a:ext cx="0" cy="77509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04D40D3-7272-CFBE-F88E-6D090B0FD4F4}"/>
                </a:ext>
              </a:extLst>
            </p:cNvPr>
            <p:cNvCxnSpPr>
              <a:cxnSpLocks/>
            </p:cNvCxnSpPr>
            <p:nvPr/>
          </p:nvCxnSpPr>
          <p:spPr>
            <a:xfrm>
              <a:off x="3731576" y="3354147"/>
              <a:ext cx="987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AECE9CF-884E-A209-B9D8-AC3472ED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1" y="1382324"/>
            <a:ext cx="2806657" cy="2806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54CB3-804B-3D78-CE0E-792C93B42642}"/>
              </a:ext>
            </a:extLst>
          </p:cNvPr>
          <p:cNvSpPr txBox="1"/>
          <p:nvPr/>
        </p:nvSpPr>
        <p:spPr>
          <a:xfrm>
            <a:off x="386080" y="2337126"/>
            <a:ext cx="309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AI-Hub </a:t>
            </a:r>
          </a:p>
          <a:p>
            <a:pPr algn="ctr"/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‘</a:t>
            </a:r>
            <a:r>
              <a:rPr lang="ko-KR" altLang="en-US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패션 상품 및 착용 이미지</a:t>
            </a:r>
            <a:r>
              <a:rPr lang="en-US" altLang="ko-KR" sz="1600" dirty="0">
                <a:latin typeface="a고딕14" panose="02020600000000000000" pitchFamily="18" charset="-127"/>
                <a:ea typeface="a고딕14" panose="02020600000000000000" pitchFamily="18" charset="-127"/>
              </a:rPr>
              <a:t>’</a:t>
            </a: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2050" name="Picture 2" descr="Al Hub - Home | Facebook">
            <a:extLst>
              <a:ext uri="{FF2B5EF4-FFF2-40B4-BE49-F238E27FC236}">
                <a16:creationId xmlns:a16="http://schemas.microsoft.com/office/drawing/2014/main" id="{ABBF6DDD-5677-95CA-572D-65EB74A8A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8" b="34238"/>
          <a:stretch/>
        </p:blipFill>
        <p:spPr bwMode="auto">
          <a:xfrm>
            <a:off x="1252535" y="3005487"/>
            <a:ext cx="1361441" cy="42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63B2DD6-140B-A0C8-D671-2A7B14B44FDF}"/>
              </a:ext>
            </a:extLst>
          </p:cNvPr>
          <p:cNvGrpSpPr/>
          <p:nvPr/>
        </p:nvGrpSpPr>
        <p:grpSpPr>
          <a:xfrm>
            <a:off x="4606584" y="1997382"/>
            <a:ext cx="345440" cy="775095"/>
            <a:chOff x="3484880" y="2580060"/>
            <a:chExt cx="345440" cy="775095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11A91E5-6C26-97D9-0E26-43CA88B3B4B2}"/>
                </a:ext>
              </a:extLst>
            </p:cNvPr>
            <p:cNvCxnSpPr>
              <a:cxnSpLocks/>
            </p:cNvCxnSpPr>
            <p:nvPr/>
          </p:nvCxnSpPr>
          <p:spPr>
            <a:xfrm>
              <a:off x="3731576" y="2581987"/>
              <a:ext cx="987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934D93C7-39F1-8F15-9BCC-8966EA11EBC7}"/>
                </a:ext>
              </a:extLst>
            </p:cNvPr>
            <p:cNvCxnSpPr>
              <a:cxnSpLocks/>
            </p:cNvCxnSpPr>
            <p:nvPr/>
          </p:nvCxnSpPr>
          <p:spPr>
            <a:xfrm>
              <a:off x="3484880" y="2992209"/>
              <a:ext cx="24669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F27E625-B2A7-A681-F67E-7DB69F419C73}"/>
                </a:ext>
              </a:extLst>
            </p:cNvPr>
            <p:cNvCxnSpPr/>
            <p:nvPr/>
          </p:nvCxnSpPr>
          <p:spPr>
            <a:xfrm>
              <a:off x="3735681" y="2580060"/>
              <a:ext cx="0" cy="77509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D8C0408-AC08-0DE1-5FAA-60A467A01949}"/>
                </a:ext>
              </a:extLst>
            </p:cNvPr>
            <p:cNvCxnSpPr>
              <a:cxnSpLocks/>
            </p:cNvCxnSpPr>
            <p:nvPr/>
          </p:nvCxnSpPr>
          <p:spPr>
            <a:xfrm>
              <a:off x="3731576" y="3354147"/>
              <a:ext cx="9874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A7F42CD-DA29-D432-9E9B-B9D775AC2DD1}"/>
              </a:ext>
            </a:extLst>
          </p:cNvPr>
          <p:cNvSpPr txBox="1"/>
          <p:nvPr/>
        </p:nvSpPr>
        <p:spPr>
          <a:xfrm>
            <a:off x="4812639" y="1815542"/>
            <a:ext cx="124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Training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E24A72-9A6C-E13F-644B-7F4B5BA2C494}"/>
              </a:ext>
            </a:extLst>
          </p:cNvPr>
          <p:cNvSpPr txBox="1"/>
          <p:nvPr/>
        </p:nvSpPr>
        <p:spPr>
          <a:xfrm>
            <a:off x="4866296" y="2617580"/>
            <a:ext cx="124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Validation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60502D7-323C-710D-305F-1A75A893B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5" t="71" r="54118" b="13069"/>
          <a:stretch/>
        </p:blipFill>
        <p:spPr bwMode="auto">
          <a:xfrm>
            <a:off x="6018015" y="1778799"/>
            <a:ext cx="1360667" cy="20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A49FDFC-38BB-3BED-C152-31AF1C03F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r="16080" b="19728"/>
          <a:stretch/>
        </p:blipFill>
        <p:spPr bwMode="auto">
          <a:xfrm>
            <a:off x="7153271" y="1815542"/>
            <a:ext cx="1310122" cy="180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A098513-2A67-F7BF-A1F8-8F67BDF3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68" y="4168527"/>
            <a:ext cx="3456068" cy="18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772A89A-4BA5-02B4-58D0-B643BC182AFF}"/>
              </a:ext>
            </a:extLst>
          </p:cNvPr>
          <p:cNvCxnSpPr/>
          <p:nvPr/>
        </p:nvCxnSpPr>
        <p:spPr>
          <a:xfrm>
            <a:off x="3139440" y="4927866"/>
            <a:ext cx="175448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96809D5-8D00-0E06-A571-9924B4F44DA9}"/>
              </a:ext>
            </a:extLst>
          </p:cNvPr>
          <p:cNvSpPr txBox="1"/>
          <p:nvPr/>
        </p:nvSpPr>
        <p:spPr>
          <a:xfrm>
            <a:off x="3418134" y="4989894"/>
            <a:ext cx="121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crawling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C6ACB-7762-694A-0684-465A7D91CEA3}"/>
              </a:ext>
            </a:extLst>
          </p:cNvPr>
          <p:cNvSpPr txBox="1"/>
          <p:nvPr/>
        </p:nvSpPr>
        <p:spPr>
          <a:xfrm>
            <a:off x="1075291" y="1281251"/>
            <a:ext cx="1712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데이터 출처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4B431C-A370-8089-30A4-E46187898E1B}"/>
              </a:ext>
            </a:extLst>
          </p:cNvPr>
          <p:cNvSpPr txBox="1"/>
          <p:nvPr/>
        </p:nvSpPr>
        <p:spPr>
          <a:xfrm>
            <a:off x="9264251" y="1281251"/>
            <a:ext cx="1712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데이터 </a:t>
            </a:r>
            <a:r>
              <a:rPr lang="ko-KR" altLang="en-US" sz="20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전처리</a:t>
            </a:r>
            <a:endParaRPr lang="ko-KR" altLang="en-US" sz="2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FAF9D0-6D53-D016-1A8A-9F77CB211528}"/>
              </a:ext>
            </a:extLst>
          </p:cNvPr>
          <p:cNvSpPr txBox="1"/>
          <p:nvPr/>
        </p:nvSpPr>
        <p:spPr>
          <a:xfrm>
            <a:off x="8964628" y="2440998"/>
            <a:ext cx="231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이미지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RGB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포맷 변경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975B16-A2F9-5021-9540-06CAD674FB14}"/>
              </a:ext>
            </a:extLst>
          </p:cNvPr>
          <p:cNvSpPr txBox="1"/>
          <p:nvPr/>
        </p:nvSpPr>
        <p:spPr>
          <a:xfrm>
            <a:off x="8964628" y="3295411"/>
            <a:ext cx="231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물체 중심 이미지 </a:t>
            </a:r>
            <a:r>
              <a:rPr lang="ko-KR" altLang="en-US" sz="12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크롭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69F738-6B3C-4700-DB14-0A39FDD967C5}"/>
              </a:ext>
            </a:extLst>
          </p:cNvPr>
          <p:cNvSpPr txBox="1"/>
          <p:nvPr/>
        </p:nvSpPr>
        <p:spPr>
          <a:xfrm>
            <a:off x="8950275" y="4147818"/>
            <a:ext cx="231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이미지 크기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해상도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)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변경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DF847A-EF95-CC03-55E1-103601B7DA2B}"/>
              </a:ext>
            </a:extLst>
          </p:cNvPr>
          <p:cNvSpPr txBox="1"/>
          <p:nvPr/>
        </p:nvSpPr>
        <p:spPr>
          <a:xfrm>
            <a:off x="8934401" y="4943248"/>
            <a:ext cx="231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감마 보정 시행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1037B8-7BC3-B2C3-F197-5B8D2F309DB9}"/>
              </a:ext>
            </a:extLst>
          </p:cNvPr>
          <p:cNvSpPr txBox="1"/>
          <p:nvPr/>
        </p:nvSpPr>
        <p:spPr>
          <a:xfrm>
            <a:off x="8950273" y="5709482"/>
            <a:ext cx="231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Pixel 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값 </a:t>
            </a:r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(0,1)</a:t>
            </a:r>
            <a:r>
              <a:rPr lang="ko-KR" altLang="en-US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 정규화</a:t>
            </a:r>
            <a:endParaRPr lang="ko-KR" altLang="en-US" sz="12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513F8D2-5A00-2303-5A9C-1C9A6F914C8D}"/>
              </a:ext>
            </a:extLst>
          </p:cNvPr>
          <p:cNvSpPr/>
          <p:nvPr/>
        </p:nvSpPr>
        <p:spPr>
          <a:xfrm>
            <a:off x="8954660" y="2143956"/>
            <a:ext cx="2312181" cy="3166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00F5E2-9E93-038E-47EC-2E860D1AC67D}"/>
              </a:ext>
            </a:extLst>
          </p:cNvPr>
          <p:cNvSpPr txBox="1"/>
          <p:nvPr/>
        </p:nvSpPr>
        <p:spPr>
          <a:xfrm>
            <a:off x="9249899" y="2124389"/>
            <a:ext cx="1712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cv2.cvtColor </a:t>
            </a:r>
          </a:p>
        </p:txBody>
      </p:sp>
      <p:sp>
        <p:nvSpPr>
          <p:cNvPr id="2048" name="직사각형 2047">
            <a:extLst>
              <a:ext uri="{FF2B5EF4-FFF2-40B4-BE49-F238E27FC236}">
                <a16:creationId xmlns:a16="http://schemas.microsoft.com/office/drawing/2014/main" id="{C19A6609-0C10-FD79-EF39-F82F95DDDD3D}"/>
              </a:ext>
            </a:extLst>
          </p:cNvPr>
          <p:cNvSpPr/>
          <p:nvPr/>
        </p:nvSpPr>
        <p:spPr>
          <a:xfrm>
            <a:off x="8953301" y="2985629"/>
            <a:ext cx="2312181" cy="3166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2312FE-33B7-7C86-3587-AA7657575E8E}"/>
              </a:ext>
            </a:extLst>
          </p:cNvPr>
          <p:cNvSpPr txBox="1"/>
          <p:nvPr/>
        </p:nvSpPr>
        <p:spPr>
          <a:xfrm>
            <a:off x="9249899" y="2967533"/>
            <a:ext cx="1712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Image crop </a:t>
            </a:r>
          </a:p>
        </p:txBody>
      </p:sp>
      <p:sp>
        <p:nvSpPr>
          <p:cNvPr id="2049" name="직사각형 2048">
            <a:extLst>
              <a:ext uri="{FF2B5EF4-FFF2-40B4-BE49-F238E27FC236}">
                <a16:creationId xmlns:a16="http://schemas.microsoft.com/office/drawing/2014/main" id="{E6642C26-732E-A658-B864-D3D58FD59F04}"/>
              </a:ext>
            </a:extLst>
          </p:cNvPr>
          <p:cNvSpPr/>
          <p:nvPr/>
        </p:nvSpPr>
        <p:spPr>
          <a:xfrm>
            <a:off x="8944560" y="3849116"/>
            <a:ext cx="2312181" cy="3166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17B6F4-92FC-7515-74BA-205E76DE6319}"/>
              </a:ext>
            </a:extLst>
          </p:cNvPr>
          <p:cNvSpPr txBox="1"/>
          <p:nvPr/>
        </p:nvSpPr>
        <p:spPr>
          <a:xfrm>
            <a:off x="9234025" y="3814381"/>
            <a:ext cx="1712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cv2.resize </a:t>
            </a:r>
          </a:p>
        </p:txBody>
      </p:sp>
      <p:sp>
        <p:nvSpPr>
          <p:cNvPr id="2051" name="직사각형 2050">
            <a:extLst>
              <a:ext uri="{FF2B5EF4-FFF2-40B4-BE49-F238E27FC236}">
                <a16:creationId xmlns:a16="http://schemas.microsoft.com/office/drawing/2014/main" id="{9F30B6C0-0092-0D81-905C-073D6BE3D10B}"/>
              </a:ext>
            </a:extLst>
          </p:cNvPr>
          <p:cNvSpPr/>
          <p:nvPr/>
        </p:nvSpPr>
        <p:spPr>
          <a:xfrm>
            <a:off x="8944560" y="4613024"/>
            <a:ext cx="2312181" cy="3166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203337-88F0-FDB0-FA6D-27834857A25F}"/>
              </a:ext>
            </a:extLst>
          </p:cNvPr>
          <p:cNvSpPr txBox="1"/>
          <p:nvPr/>
        </p:nvSpPr>
        <p:spPr>
          <a:xfrm>
            <a:off x="9118246" y="4589495"/>
            <a:ext cx="1982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gamma Correction </a:t>
            </a:r>
          </a:p>
        </p:txBody>
      </p:sp>
      <p:sp>
        <p:nvSpPr>
          <p:cNvPr id="2053" name="직사각형 2052">
            <a:extLst>
              <a:ext uri="{FF2B5EF4-FFF2-40B4-BE49-F238E27FC236}">
                <a16:creationId xmlns:a16="http://schemas.microsoft.com/office/drawing/2014/main" id="{F11DB9F8-79F0-81E6-4F26-636ADFE088A7}"/>
              </a:ext>
            </a:extLst>
          </p:cNvPr>
          <p:cNvSpPr/>
          <p:nvPr/>
        </p:nvSpPr>
        <p:spPr>
          <a:xfrm>
            <a:off x="8953301" y="5383181"/>
            <a:ext cx="2312181" cy="3166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7150A4E-7AFA-5A2E-85A0-3B3A4FC362A3}"/>
              </a:ext>
            </a:extLst>
          </p:cNvPr>
          <p:cNvSpPr txBox="1"/>
          <p:nvPr/>
        </p:nvSpPr>
        <p:spPr>
          <a:xfrm>
            <a:off x="9027032" y="5364461"/>
            <a:ext cx="2147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고딕18" panose="02020600000000000000" pitchFamily="18" charset="-127"/>
                <a:ea typeface="a고딕18" panose="02020600000000000000" pitchFamily="18" charset="-127"/>
              </a:rPr>
              <a:t>Image Normalization </a:t>
            </a:r>
          </a:p>
        </p:txBody>
      </p:sp>
    </p:spTree>
    <p:extLst>
      <p:ext uri="{BB962C8B-B14F-4D97-AF65-F5344CB8AC3E}">
        <p14:creationId xmlns:p14="http://schemas.microsoft.com/office/powerpoint/2010/main" val="110841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219944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197164"/>
            <a:ext cx="67995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</a:rPr>
              <a:t>모델링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</a:endParaRPr>
          </a:p>
          <a:p>
            <a:pPr algn="ctr">
              <a:defRPr/>
            </a:pPr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Image based Fashion Recommendation System (64x64 Ver)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0EDE2D-F70A-6E6E-AC80-1397FB11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82" y="2014194"/>
            <a:ext cx="5309604" cy="206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04A56C2-9CAA-8A4B-5D96-03204F97C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82" y="4441486"/>
            <a:ext cx="5554714" cy="174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531D59F-F954-BA33-A75D-BF94661E3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41" y="2088721"/>
            <a:ext cx="2535152" cy="414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9754D7D-DD8D-0BBD-C759-E32B677E1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359" y="2645867"/>
            <a:ext cx="2715094" cy="302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0E789E5-D1E2-842C-0E6E-8D834F2D03E3}"/>
              </a:ext>
            </a:extLst>
          </p:cNvPr>
          <p:cNvCxnSpPr>
            <a:cxnSpLocks/>
          </p:cNvCxnSpPr>
          <p:nvPr/>
        </p:nvCxnSpPr>
        <p:spPr>
          <a:xfrm>
            <a:off x="6096000" y="2088721"/>
            <a:ext cx="0" cy="389128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B511E7-8DDF-7A92-241F-699B7F4C4FB4}"/>
              </a:ext>
            </a:extLst>
          </p:cNvPr>
          <p:cNvSpPr/>
          <p:nvPr/>
        </p:nvSpPr>
        <p:spPr>
          <a:xfrm>
            <a:off x="1753778" y="1284232"/>
            <a:ext cx="2889341" cy="353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D68EC-66CE-FFA5-A6D7-F7F442CD9551}"/>
              </a:ext>
            </a:extLst>
          </p:cNvPr>
          <p:cNvSpPr txBox="1"/>
          <p:nvPr/>
        </p:nvSpPr>
        <p:spPr>
          <a:xfrm>
            <a:off x="1428659" y="1274227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AutoEncoder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 Draft Reference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47465B-B344-6156-C35E-B2D8313C68CD}"/>
              </a:ext>
            </a:extLst>
          </p:cNvPr>
          <p:cNvSpPr/>
          <p:nvPr/>
        </p:nvSpPr>
        <p:spPr>
          <a:xfrm>
            <a:off x="6519997" y="1284232"/>
            <a:ext cx="4770256" cy="353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BB178-0346-F79D-074E-EBCAA358B092}"/>
              </a:ext>
            </a:extLst>
          </p:cNvPr>
          <p:cNvSpPr txBox="1"/>
          <p:nvPr/>
        </p:nvSpPr>
        <p:spPr>
          <a:xfrm>
            <a:off x="6437452" y="1204070"/>
            <a:ext cx="4873121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Convolutional</a:t>
            </a:r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AutoEncoder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 Model Design &amp; Draft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9AE17-AAC3-A21F-AF3E-E7151B93AFB1}"/>
              </a:ext>
            </a:extLst>
          </p:cNvPr>
          <p:cNvSpPr txBox="1"/>
          <p:nvPr/>
        </p:nvSpPr>
        <p:spPr>
          <a:xfrm>
            <a:off x="7736093" y="1656022"/>
            <a:ext cx="223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(Encoder Part)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78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197164"/>
            <a:ext cx="67995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  <a:cs typeface="+mn-cs"/>
              </a:rPr>
              <a:t>모델링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4" panose="02020600000000000000" pitchFamily="18" charset="-127"/>
                <a:ea typeface="a고딕14" panose="02020600000000000000" pitchFamily="18" charset="-127"/>
                <a:cs typeface="+mn-cs"/>
              </a:rPr>
              <a:t>Image based Fashion Recommendation System (64x64 Ver)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4" panose="02020600000000000000" pitchFamily="18" charset="-127"/>
              <a:ea typeface="a고딕14" panose="02020600000000000000" pitchFamily="18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0E789E5-D1E2-842C-0E6E-8D834F2D03E3}"/>
              </a:ext>
            </a:extLst>
          </p:cNvPr>
          <p:cNvCxnSpPr>
            <a:cxnSpLocks/>
          </p:cNvCxnSpPr>
          <p:nvPr/>
        </p:nvCxnSpPr>
        <p:spPr>
          <a:xfrm>
            <a:off x="6096000" y="2088721"/>
            <a:ext cx="0" cy="389128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2FDA5EEC-6495-641A-D142-6FF92DC0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" y="1985771"/>
            <a:ext cx="2414500" cy="441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4F5016F-0F0E-87BB-0921-15852FFB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660" y="2548081"/>
            <a:ext cx="2655279" cy="31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AEFDBDD-B6A0-00B5-D55D-2AD8FCF2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78" y="2127781"/>
            <a:ext cx="3357721" cy="18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ED3D0558-2FC2-FB62-74C1-7FB3BC24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959" y="4134693"/>
            <a:ext cx="3779203" cy="213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327B9-96DA-0BFF-B566-5A73676283D1}"/>
              </a:ext>
            </a:extLst>
          </p:cNvPr>
          <p:cNvSpPr txBox="1"/>
          <p:nvPr/>
        </p:nvSpPr>
        <p:spPr>
          <a:xfrm>
            <a:off x="2152286" y="1565985"/>
            <a:ext cx="1850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  <a:cs typeface="+mn-cs"/>
              </a:rPr>
              <a:t>(Decoder Part)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고딕16" panose="02020600000000000000" pitchFamily="18" charset="-127"/>
              <a:ea typeface="a고딕16" panose="02020600000000000000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B9F249-DD3F-4C85-9DE8-88420061209B}"/>
              </a:ext>
            </a:extLst>
          </p:cNvPr>
          <p:cNvSpPr/>
          <p:nvPr/>
        </p:nvSpPr>
        <p:spPr>
          <a:xfrm>
            <a:off x="902967" y="1181389"/>
            <a:ext cx="4673600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BB178-0346-F79D-074E-EBCAA358B092}"/>
              </a:ext>
            </a:extLst>
          </p:cNvPr>
          <p:cNvSpPr txBox="1"/>
          <p:nvPr/>
        </p:nvSpPr>
        <p:spPr>
          <a:xfrm>
            <a:off x="576580" y="1194111"/>
            <a:ext cx="5306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  <a:cs typeface="+mn-cs"/>
              </a:rPr>
              <a:t>Convolutional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  <a:cs typeface="+mn-cs"/>
              </a:rPr>
              <a:t>AutoEncoder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  <a:cs typeface="+mn-cs"/>
              </a:rPr>
              <a:t> Model Design &amp; Draft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42162-A164-9D34-B7B9-B94FCCD0CB97}"/>
              </a:ext>
            </a:extLst>
          </p:cNvPr>
          <p:cNvSpPr txBox="1"/>
          <p:nvPr/>
        </p:nvSpPr>
        <p:spPr>
          <a:xfrm>
            <a:off x="5904098" y="15659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ConvAE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( Encoder + Decoder)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DE880F-A85D-41DE-84DF-C66538855471}"/>
              </a:ext>
            </a:extLst>
          </p:cNvPr>
          <p:cNvSpPr/>
          <p:nvPr/>
        </p:nvSpPr>
        <p:spPr>
          <a:xfrm>
            <a:off x="6635752" y="1181389"/>
            <a:ext cx="4673600" cy="338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0F535-9979-4F36-C23E-9C66E345D683}"/>
              </a:ext>
            </a:extLst>
          </p:cNvPr>
          <p:cNvSpPr txBox="1"/>
          <p:nvPr/>
        </p:nvSpPr>
        <p:spPr>
          <a:xfrm>
            <a:off x="6309365" y="1194111"/>
            <a:ext cx="5306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  <a:cs typeface="+mn-cs"/>
              </a:rPr>
              <a:t>Convolutional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  <a:cs typeface="+mn-cs"/>
              </a:rPr>
              <a:t>AutoEncoder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고딕16" panose="02020600000000000000" pitchFamily="18" charset="-127"/>
                <a:ea typeface="a고딕16" panose="02020600000000000000" pitchFamily="18" charset="-127"/>
                <a:cs typeface="+mn-cs"/>
              </a:rPr>
              <a:t> Model Design &amp; Draft</a:t>
            </a:r>
          </a:p>
        </p:txBody>
      </p:sp>
    </p:spTree>
    <p:extLst>
      <p:ext uri="{BB962C8B-B14F-4D97-AF65-F5344CB8AC3E}">
        <p14:creationId xmlns:p14="http://schemas.microsoft.com/office/powerpoint/2010/main" val="1849778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197164"/>
            <a:ext cx="67995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  <a:cs typeface="+mn-cs"/>
              </a:rPr>
              <a:t>모델링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4" panose="02020600000000000000" pitchFamily="18" charset="-127"/>
                <a:ea typeface="a고딕14" panose="02020600000000000000" pitchFamily="18" charset="-127"/>
                <a:cs typeface="+mn-cs"/>
              </a:rPr>
              <a:t>Image based Fashion Recommendation System (64x64 Ver)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4" panose="02020600000000000000" pitchFamily="18" charset="-127"/>
              <a:ea typeface="a고딕14" panose="02020600000000000000" pitchFamily="18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74726-05DE-CFEF-EF8E-2A06969CFCE8}"/>
              </a:ext>
            </a:extLst>
          </p:cNvPr>
          <p:cNvSpPr txBox="1"/>
          <p:nvPr/>
        </p:nvSpPr>
        <p:spPr>
          <a:xfrm>
            <a:off x="662940" y="1878716"/>
            <a:ext cx="3011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Training Time : </a:t>
            </a:r>
            <a:r>
              <a:rPr lang="en-US" altLang="ko-KR" sz="1400" b="1" dirty="0">
                <a:latin typeface="a고딕14" panose="02020600000000000000" pitchFamily="18" charset="-127"/>
                <a:ea typeface="a고딕14" panose="02020600000000000000" pitchFamily="18" charset="-127"/>
              </a:rPr>
              <a:t>12:41:57</a:t>
            </a:r>
            <a:endParaRPr lang="en-US" altLang="ko-KR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061747C-2D31-C4B1-4AF1-B3997C74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" y="2684168"/>
            <a:ext cx="2113764" cy="208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A5BB5-EFB3-E018-4A0B-150671946355}"/>
              </a:ext>
            </a:extLst>
          </p:cNvPr>
          <p:cNvSpPr txBox="1"/>
          <p:nvPr/>
        </p:nvSpPr>
        <p:spPr>
          <a:xfrm>
            <a:off x="662940" y="2244335"/>
            <a:ext cx="2338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Training History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3C398E-55A9-BA1A-533C-ADDE31724E8A}"/>
              </a:ext>
            </a:extLst>
          </p:cNvPr>
          <p:cNvSpPr txBox="1"/>
          <p:nvPr/>
        </p:nvSpPr>
        <p:spPr>
          <a:xfrm>
            <a:off x="3258502" y="2221911"/>
            <a:ext cx="2353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Loss Learning Curve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FB27B66-DAFB-7C28-3A90-6871C825C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49" y="2622791"/>
            <a:ext cx="3215297" cy="24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554DC0-B74D-F06B-4868-F13DFB82A2A2}"/>
              </a:ext>
            </a:extLst>
          </p:cNvPr>
          <p:cNvSpPr txBox="1"/>
          <p:nvPr/>
        </p:nvSpPr>
        <p:spPr>
          <a:xfrm>
            <a:off x="28075" y="5092933"/>
            <a:ext cx="3230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Test Data Evaluation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1A33ED51-94C5-AB31-94CB-3339F4F0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" y="5576187"/>
            <a:ext cx="5382017" cy="4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0C39D6-80F0-0122-2F46-60A7DFAB5815}"/>
              </a:ext>
            </a:extLst>
          </p:cNvPr>
          <p:cNvSpPr txBox="1"/>
          <p:nvPr/>
        </p:nvSpPr>
        <p:spPr>
          <a:xfrm>
            <a:off x="6826180" y="2195769"/>
            <a:ext cx="3631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Reconstruction Error Variances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E065F40C-5728-8A1D-2DDF-A8ACFB58D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18" y="2529688"/>
            <a:ext cx="4815840" cy="303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61AF1C-B86B-FB73-CE8B-EF7B60EF2C33}"/>
              </a:ext>
            </a:extLst>
          </p:cNvPr>
          <p:cNvSpPr/>
          <p:nvPr/>
        </p:nvSpPr>
        <p:spPr>
          <a:xfrm>
            <a:off x="676340" y="1247116"/>
            <a:ext cx="467106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BB178-0346-F79D-074E-EBCAA358B092}"/>
              </a:ext>
            </a:extLst>
          </p:cNvPr>
          <p:cNvSpPr txBox="1"/>
          <p:nvPr/>
        </p:nvSpPr>
        <p:spPr>
          <a:xfrm>
            <a:off x="484055" y="1246961"/>
            <a:ext cx="503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Modeling Result &amp; Performance Evaluation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2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16000">
              <a:schemeClr val="accent1">
                <a:lumMod val="45000"/>
                <a:lumOff val="55000"/>
              </a:schemeClr>
            </a:gs>
            <a:gs pos="90000">
              <a:srgbClr val="984E44"/>
            </a:gs>
            <a:gs pos="100000">
              <a:srgbClr val="2E2734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382A18-394E-4786-9A11-12EE23E7316C}"/>
              </a:ext>
            </a:extLst>
          </p:cNvPr>
          <p:cNvSpPr/>
          <p:nvPr/>
        </p:nvSpPr>
        <p:spPr>
          <a:xfrm>
            <a:off x="228600" y="184912"/>
            <a:ext cx="11734800" cy="6485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E0344B0-86EB-F198-318C-F9AAEFC7575E}"/>
              </a:ext>
            </a:extLst>
          </p:cNvPr>
          <p:cNvSpPr/>
          <p:nvPr/>
        </p:nvSpPr>
        <p:spPr>
          <a:xfrm>
            <a:off x="228600" y="187160"/>
            <a:ext cx="11734800" cy="697117"/>
          </a:xfrm>
          <a:prstGeom prst="rect">
            <a:avLst/>
          </a:prstGeom>
          <a:solidFill>
            <a:srgbClr val="E7E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EB3BA3A-BF22-4FD2-8608-998F79D334A4}"/>
              </a:ext>
            </a:extLst>
          </p:cNvPr>
          <p:cNvSpPr txBox="1"/>
          <p:nvPr/>
        </p:nvSpPr>
        <p:spPr>
          <a:xfrm>
            <a:off x="2696210" y="197164"/>
            <a:ext cx="67995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8" panose="02020600000000000000" pitchFamily="18" charset="-127"/>
                <a:ea typeface="a고딕18" panose="02020600000000000000" pitchFamily="18" charset="-127"/>
                <a:cs typeface="+mn-cs"/>
              </a:rPr>
              <a:t>모델링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8" panose="02020600000000000000" pitchFamily="18" charset="-127"/>
              <a:ea typeface="a고딕18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고딕14" panose="02020600000000000000" pitchFamily="18" charset="-127"/>
                <a:ea typeface="a고딕14" panose="02020600000000000000" pitchFamily="18" charset="-127"/>
                <a:cs typeface="+mn-cs"/>
              </a:rPr>
              <a:t>Image based Fashion Recommendation System (64x64 Ver)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고딕14" panose="02020600000000000000" pitchFamily="18" charset="-127"/>
              <a:ea typeface="a고딕14" panose="02020600000000000000" pitchFamily="18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1AF7EB8-1A90-D540-EDAF-0D4AF3F86F56}"/>
              </a:ext>
            </a:extLst>
          </p:cNvPr>
          <p:cNvSpPr/>
          <p:nvPr/>
        </p:nvSpPr>
        <p:spPr>
          <a:xfrm>
            <a:off x="490220" y="437534"/>
            <a:ext cx="172720" cy="172720"/>
          </a:xfrm>
          <a:prstGeom prst="ellipse">
            <a:avLst/>
          </a:prstGeom>
          <a:solidFill>
            <a:srgbClr val="FF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6E2DDFF-10F0-907F-A490-9E741FDB0856}"/>
              </a:ext>
            </a:extLst>
          </p:cNvPr>
          <p:cNvSpPr/>
          <p:nvPr/>
        </p:nvSpPr>
        <p:spPr>
          <a:xfrm>
            <a:off x="772160" y="437534"/>
            <a:ext cx="172720" cy="172720"/>
          </a:xfrm>
          <a:prstGeom prst="ellipse">
            <a:avLst/>
          </a:prstGeom>
          <a:solidFill>
            <a:srgbClr val="FFB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CB7AAFF-8312-2873-6686-33A5D93AF2C8}"/>
              </a:ext>
            </a:extLst>
          </p:cNvPr>
          <p:cNvSpPr/>
          <p:nvPr/>
        </p:nvSpPr>
        <p:spPr>
          <a:xfrm>
            <a:off x="1054100" y="437534"/>
            <a:ext cx="172720" cy="172720"/>
          </a:xfrm>
          <a:prstGeom prst="ellipse">
            <a:avLst/>
          </a:prstGeom>
          <a:solidFill>
            <a:srgbClr val="28C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6125E-FDFC-4156-6D27-ED56C501176A}"/>
              </a:ext>
            </a:extLst>
          </p:cNvPr>
          <p:cNvSpPr txBox="1"/>
          <p:nvPr/>
        </p:nvSpPr>
        <p:spPr>
          <a:xfrm>
            <a:off x="1191260" y="2007968"/>
            <a:ext cx="336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Test &amp; Reconstruction Image Samples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A6361-46C7-5C97-581E-4298EB2F7B55}"/>
              </a:ext>
            </a:extLst>
          </p:cNvPr>
          <p:cNvSpPr txBox="1"/>
          <p:nvPr/>
        </p:nvSpPr>
        <p:spPr>
          <a:xfrm>
            <a:off x="1221740" y="2386040"/>
            <a:ext cx="1066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Test Images</a:t>
            </a:r>
            <a:endParaRPr lang="ko-KR" altLang="en-US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76903FB-ECC2-92EC-5C62-BC4AAB2F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97" y="2775178"/>
            <a:ext cx="3949065" cy="155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A49322-DC28-903B-6362-4761F7B83CD0}"/>
              </a:ext>
            </a:extLst>
          </p:cNvPr>
          <p:cNvSpPr txBox="1"/>
          <p:nvPr/>
        </p:nvSpPr>
        <p:spPr>
          <a:xfrm>
            <a:off x="1300480" y="4438985"/>
            <a:ext cx="1767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Reconstructed Images</a:t>
            </a:r>
            <a:endParaRPr lang="ko-KR" altLang="en-US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880A140-4FBA-4796-9142-AA862420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40" y="4813014"/>
            <a:ext cx="3956367" cy="155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6AB7CA-15F2-36E6-AE8C-5310CBAE4676}"/>
              </a:ext>
            </a:extLst>
          </p:cNvPr>
          <p:cNvCxnSpPr>
            <a:cxnSpLocks/>
          </p:cNvCxnSpPr>
          <p:nvPr/>
        </p:nvCxnSpPr>
        <p:spPr>
          <a:xfrm>
            <a:off x="6096000" y="2088721"/>
            <a:ext cx="0" cy="389128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>
            <a:extLst>
              <a:ext uri="{FF2B5EF4-FFF2-40B4-BE49-F238E27FC236}">
                <a16:creationId xmlns:a16="http://schemas.microsoft.com/office/drawing/2014/main" id="{5F2582A7-2DCB-9214-0ECB-DD3EDE2D8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80" y="1938346"/>
            <a:ext cx="2806597" cy="458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824487-87F5-C86F-4F89-724073DF6E4B}"/>
              </a:ext>
            </a:extLst>
          </p:cNvPr>
          <p:cNvSpPr txBox="1"/>
          <p:nvPr/>
        </p:nvSpPr>
        <p:spPr>
          <a:xfrm>
            <a:off x="7328455" y="1616293"/>
            <a:ext cx="3646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고딕14" panose="02020600000000000000" pitchFamily="18" charset="-127"/>
                <a:ea typeface="a고딕14" panose="02020600000000000000" pitchFamily="18" charset="-127"/>
              </a:rPr>
              <a:t>Latent Feature Extraction by Encoder Part</a:t>
            </a:r>
            <a:endParaRPr lang="ko-KR" altLang="en-US" sz="12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DB6803-C12D-1F20-C95A-969661C5A154}"/>
              </a:ext>
            </a:extLst>
          </p:cNvPr>
          <p:cNvSpPr txBox="1"/>
          <p:nvPr/>
        </p:nvSpPr>
        <p:spPr>
          <a:xfrm>
            <a:off x="9272268" y="4438985"/>
            <a:ext cx="2195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D84128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※ High Dim Images (64,64,3) </a:t>
            </a:r>
          </a:p>
          <a:p>
            <a:pPr algn="ctr"/>
            <a:r>
              <a:rPr lang="en-US" altLang="ko-KR" sz="1200" dirty="0">
                <a:solidFill>
                  <a:srgbClr val="D84128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1200" dirty="0">
                <a:solidFill>
                  <a:srgbClr val="D84128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Low Dim Features(4,4,8) </a:t>
            </a:r>
            <a:endParaRPr lang="ko-KR" altLang="en-US" sz="1200" dirty="0">
              <a:solidFill>
                <a:srgbClr val="D84128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D07CAE-6503-4431-E7D7-27B0FDD77CC2}"/>
              </a:ext>
            </a:extLst>
          </p:cNvPr>
          <p:cNvSpPr/>
          <p:nvPr/>
        </p:nvSpPr>
        <p:spPr>
          <a:xfrm>
            <a:off x="676340" y="1247116"/>
            <a:ext cx="467106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43E853-2BD6-9F66-A539-E48B5F9503FD}"/>
              </a:ext>
            </a:extLst>
          </p:cNvPr>
          <p:cNvSpPr txBox="1"/>
          <p:nvPr/>
        </p:nvSpPr>
        <p:spPr>
          <a:xfrm>
            <a:off x="484055" y="1246961"/>
            <a:ext cx="503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Modeling Result &amp; Performance Evaluation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FEFB28-8E97-83AA-6B56-122D988BFCED}"/>
              </a:ext>
            </a:extLst>
          </p:cNvPr>
          <p:cNvSpPr/>
          <p:nvPr/>
        </p:nvSpPr>
        <p:spPr>
          <a:xfrm>
            <a:off x="7526077" y="1248304"/>
            <a:ext cx="26339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C204BF-27E9-1E1B-AA6F-C5C5D7169B20}"/>
              </a:ext>
            </a:extLst>
          </p:cNvPr>
          <p:cNvSpPr txBox="1"/>
          <p:nvPr/>
        </p:nvSpPr>
        <p:spPr>
          <a:xfrm>
            <a:off x="7526077" y="1246961"/>
            <a:ext cx="2705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/>
                <a:latin typeface="a고딕16" panose="02020600000000000000" pitchFamily="18" charset="-127"/>
                <a:ea typeface="a고딕16" panose="02020600000000000000" pitchFamily="18" charset="-127"/>
              </a:rPr>
              <a:t>Latent Space Projection</a:t>
            </a:r>
            <a:endParaRPr lang="ko-KR" altLang="en-US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59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529</Words>
  <Application>Microsoft Office PowerPoint</Application>
  <PresentationFormat>와이드스크린</PresentationFormat>
  <Paragraphs>142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AppleSDGothicNeoR00</vt:lpstr>
      <vt:lpstr>a고딕12</vt:lpstr>
      <vt:lpstr>a고딕14</vt:lpstr>
      <vt:lpstr>a고딕16</vt:lpstr>
      <vt:lpstr>a고딕18</vt:lpstr>
      <vt:lpstr>Tmon몬소리 Black</vt:lpstr>
      <vt:lpstr>더페이스샵 잉크립퀴드체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서효정</dc:creator>
  <cp:lastModifiedBy>서효정</cp:lastModifiedBy>
  <cp:revision>7</cp:revision>
  <dcterms:created xsi:type="dcterms:W3CDTF">2022-08-18T07:30:58Z</dcterms:created>
  <dcterms:modified xsi:type="dcterms:W3CDTF">2022-08-18T18:14:59Z</dcterms:modified>
</cp:coreProperties>
</file>